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1085" r:id="rId4"/>
    <p:sldId id="1069" r:id="rId5"/>
    <p:sldId id="1075" r:id="rId6"/>
    <p:sldId id="960" r:id="rId7"/>
    <p:sldId id="961" r:id="rId8"/>
    <p:sldId id="962" r:id="rId9"/>
    <p:sldId id="963" r:id="rId10"/>
    <p:sldId id="1076" r:id="rId11"/>
    <p:sldId id="922" r:id="rId12"/>
    <p:sldId id="924" r:id="rId13"/>
    <p:sldId id="925" r:id="rId14"/>
    <p:sldId id="926" r:id="rId15"/>
    <p:sldId id="927" r:id="rId16"/>
    <p:sldId id="928" r:id="rId17"/>
    <p:sldId id="929" r:id="rId18"/>
    <p:sldId id="1077" r:id="rId19"/>
    <p:sldId id="932" r:id="rId20"/>
    <p:sldId id="933" r:id="rId21"/>
    <p:sldId id="936" r:id="rId22"/>
    <p:sldId id="937" r:id="rId23"/>
    <p:sldId id="1078" r:id="rId24"/>
    <p:sldId id="940" r:id="rId25"/>
    <p:sldId id="942" r:id="rId26"/>
    <p:sldId id="943" r:id="rId27"/>
    <p:sldId id="944" r:id="rId28"/>
    <p:sldId id="945" r:id="rId29"/>
    <p:sldId id="946" r:id="rId30"/>
    <p:sldId id="949" r:id="rId31"/>
    <p:sldId id="950" r:id="rId32"/>
    <p:sldId id="951" r:id="rId33"/>
    <p:sldId id="952" r:id="rId34"/>
    <p:sldId id="953" r:id="rId35"/>
    <p:sldId id="955" r:id="rId36"/>
    <p:sldId id="956" r:id="rId37"/>
    <p:sldId id="958" r:id="rId38"/>
    <p:sldId id="959" r:id="rId39"/>
    <p:sldId id="1070" r:id="rId40"/>
    <p:sldId id="1071" r:id="rId41"/>
    <p:sldId id="1072" r:id="rId42"/>
    <p:sldId id="1073" r:id="rId43"/>
    <p:sldId id="1086" r:id="rId44"/>
    <p:sldId id="869" r:id="rId45"/>
    <p:sldId id="762" r:id="rId46"/>
    <p:sldId id="764" r:id="rId47"/>
    <p:sldId id="1089" r:id="rId48"/>
    <p:sldId id="765" r:id="rId49"/>
    <p:sldId id="766" r:id="rId50"/>
    <p:sldId id="1090" r:id="rId51"/>
    <p:sldId id="767" r:id="rId52"/>
    <p:sldId id="769" r:id="rId53"/>
    <p:sldId id="1091" r:id="rId54"/>
    <p:sldId id="772" r:id="rId55"/>
    <p:sldId id="773" r:id="rId56"/>
    <p:sldId id="774" r:id="rId57"/>
    <p:sldId id="775" r:id="rId58"/>
    <p:sldId id="776" r:id="rId59"/>
    <p:sldId id="777" r:id="rId60"/>
    <p:sldId id="778" r:id="rId61"/>
    <p:sldId id="1087" r:id="rId62"/>
    <p:sldId id="1096" r:id="rId63"/>
    <p:sldId id="874" r:id="rId64"/>
    <p:sldId id="877" r:id="rId65"/>
    <p:sldId id="875" r:id="rId66"/>
    <p:sldId id="900" r:id="rId67"/>
    <p:sldId id="878" r:id="rId68"/>
    <p:sldId id="1095" r:id="rId69"/>
    <p:sldId id="879" r:id="rId70"/>
    <p:sldId id="880" r:id="rId71"/>
    <p:sldId id="883" r:id="rId72"/>
    <p:sldId id="884" r:id="rId73"/>
    <p:sldId id="885" r:id="rId74"/>
    <p:sldId id="886" r:id="rId75"/>
    <p:sldId id="887" r:id="rId76"/>
    <p:sldId id="888" r:id="rId77"/>
    <p:sldId id="889" r:id="rId78"/>
    <p:sldId id="891" r:id="rId79"/>
    <p:sldId id="892" r:id="rId80"/>
    <p:sldId id="1094" r:id="rId81"/>
    <p:sldId id="893" r:id="rId82"/>
    <p:sldId id="894" r:id="rId83"/>
    <p:sldId id="896" r:id="rId84"/>
    <p:sldId id="901" r:id="rId85"/>
    <p:sldId id="897" r:id="rId86"/>
    <p:sldId id="899" r:id="rId87"/>
    <p:sldId id="903" r:id="rId88"/>
    <p:sldId id="905" r:id="rId89"/>
    <p:sldId id="906" r:id="rId90"/>
    <p:sldId id="904" r:id="rId91"/>
    <p:sldId id="907" r:id="rId92"/>
    <p:sldId id="898" r:id="rId93"/>
    <p:sldId id="1083" r:id="rId94"/>
    <p:sldId id="909" r:id="rId95"/>
    <p:sldId id="910" r:id="rId96"/>
    <p:sldId id="911" r:id="rId97"/>
    <p:sldId id="912" r:id="rId98"/>
    <p:sldId id="913" r:id="rId99"/>
    <p:sldId id="914" r:id="rId100"/>
    <p:sldId id="915" r:id="rId101"/>
    <p:sldId id="1088" r:id="rId102"/>
    <p:sldId id="1092" r:id="rId103"/>
    <p:sldId id="1093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C0099"/>
    <a:srgbClr val="FF3300"/>
    <a:srgbClr val="F4B183"/>
    <a:srgbClr val="7030A0"/>
    <a:srgbClr val="D26CAF"/>
    <a:srgbClr val="E488E4"/>
    <a:srgbClr val="FF75DB"/>
    <a:srgbClr val="0099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3" autoAdjust="0"/>
    <p:restoredTop sz="86331" autoAdjust="0"/>
  </p:normalViewPr>
  <p:slideViewPr>
    <p:cSldViewPr snapToGrid="0">
      <p:cViewPr varScale="1">
        <p:scale>
          <a:sx n="105" d="100"/>
          <a:sy n="105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6C451-E700-5D48-8882-DCC6276494CF}" type="datetimeFigureOut">
              <a:rPr kumimoji="1" lang="zh-CN" altLang="en-US" smtClean="0"/>
              <a:t>2019-8-5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05039-6962-D646-9A2B-17047581D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88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76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366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63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052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74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622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10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8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87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49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812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917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55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280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494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077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063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692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358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056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285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25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3759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617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887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13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141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123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21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左边是计算机写的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959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937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91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645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924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30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22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98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78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555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一词多义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10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3261" y="5877247"/>
            <a:ext cx="2768600" cy="2924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0482" y="1318753"/>
            <a:ext cx="1130742" cy="990494"/>
          </a:xfrm>
          <a:prstGeom prst="rect">
            <a:avLst/>
          </a:prstGeom>
        </p:spPr>
      </p:pic>
      <p:cxnSp>
        <p:nvCxnSpPr>
          <p:cNvPr id="10" name="直线连接符 8"/>
          <p:cNvCxnSpPr/>
          <p:nvPr userDrawn="1"/>
        </p:nvCxnSpPr>
        <p:spPr>
          <a:xfrm>
            <a:off x="6157561" y="1318753"/>
            <a:ext cx="0" cy="990494"/>
          </a:xfrm>
          <a:prstGeom prst="line">
            <a:avLst/>
          </a:prstGeom>
          <a:ln>
            <a:solidFill>
              <a:srgbClr val="6082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32" y="1263791"/>
            <a:ext cx="1287909" cy="1126921"/>
          </a:xfrm>
          <a:prstGeom prst="rect">
            <a:avLst/>
          </a:prstGeom>
        </p:spPr>
      </p:pic>
      <p:sp>
        <p:nvSpPr>
          <p:cNvPr id="12" name="圆角矩形 11"/>
          <p:cNvSpPr/>
          <p:nvPr userDrawn="1"/>
        </p:nvSpPr>
        <p:spPr>
          <a:xfrm>
            <a:off x="4357692" y="4092329"/>
            <a:ext cx="3599738" cy="6630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9515" y="1102047"/>
            <a:ext cx="2768600" cy="2924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85200" y="6035636"/>
            <a:ext cx="2768600" cy="292461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755544" y="374787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46690" y="563348"/>
            <a:ext cx="436536" cy="436535"/>
          </a:xfrm>
          <a:prstGeom prst="rect">
            <a:avLst/>
          </a:prstGeom>
          <a:noFill/>
          <a:ln>
            <a:solidFill>
              <a:srgbClr val="60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958962" y="561036"/>
            <a:ext cx="233118" cy="250285"/>
          </a:xfrm>
          <a:prstGeom prst="rect">
            <a:avLst/>
          </a:prstGeom>
          <a:solidFill>
            <a:srgbClr val="608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78C6FF"/>
                </a:solidFill>
              </a:ln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42" y="258261"/>
            <a:ext cx="3134558" cy="8558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FAA2-0FD1-4CA9-9E3C-4FCDD1695E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0.w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2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46584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  <a:cs typeface="黑体-简" panose="02000000000000000000" charset="-122"/>
              </a:rPr>
              <a:t>自然语言处理与循环神经网络</a:t>
            </a:r>
            <a:endParaRPr kumimoji="1" lang="zh-CN" altLang="en-US" sz="4800" dirty="0">
              <a:latin typeface="黑体" panose="02010609060101010101" pitchFamily="49" charset="-122"/>
              <a:ea typeface="黑体" panose="02010609060101010101" pitchFamily="49" charset="-122"/>
              <a:cs typeface="黑体-简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46001" y="203053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81" y="400051"/>
            <a:ext cx="3328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652986" y="2977374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词级分析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46000" y="392457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句章级分析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652985" y="486881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969365"/>
            <a:ext cx="7615990" cy="4218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821" y="1400892"/>
            <a:ext cx="868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给文章中每句话一个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权重，根据问题选出最有可能包含答案的句子</a:t>
            </a:r>
            <a:endParaRPr lang="en-US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机器阅读中的注意力机制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922" y="371916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092044" y="1769460"/>
            <a:ext cx="4078976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742922" y="17160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92043" y="2858032"/>
            <a:ext cx="4078977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42922" y="28046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92044" y="3999978"/>
            <a:ext cx="4078976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742922" y="39466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5285"/>
            <a:ext cx="5655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、</a:t>
            </a:r>
            <a:r>
              <a:rPr lang="en-US" altLang="zh-CN" dirty="0" smtClean="0"/>
              <a:t>LSTM/GRU</a:t>
            </a:r>
            <a:r>
              <a:rPr lang="zh-CN" altLang="en-US" dirty="0"/>
              <a:t>、</a:t>
            </a:r>
            <a:r>
              <a:rPr lang="zh-CN" dirty="0"/>
              <a:t>注意力机制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970" y="1800372"/>
            <a:ext cx="546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基本概念、词级分析、句章级分析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自然语言处理应用分析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3976" y="3016145"/>
            <a:ext cx="553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词向量、层级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、负采样、句向量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92044" y="5086645"/>
            <a:ext cx="4078976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42922" y="5035176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3970" y="5300437"/>
            <a:ext cx="565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实践</a:t>
            </a:r>
            <a:r>
              <a:rPr lang="zh-CN" altLang="en-US" dirty="0" smtClean="0">
                <a:solidFill>
                  <a:srgbClr val="FF0000"/>
                </a:solidFill>
              </a:rPr>
              <a:t>：电影评论情感分析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18211" y="400051"/>
            <a:ext cx="27209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课程实践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698543" y="2707630"/>
            <a:ext cx="4544705" cy="7696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实践：电影评论情感分析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87223" y="400051"/>
            <a:ext cx="6570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" descr="C:\Users\Fire\AppData\Local\Microsoft\Windows\Temporary Internet Files\Content.IE5\GNBL4RG2\MC900356213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2342" y="2217375"/>
            <a:ext cx="2000264" cy="2517030"/>
          </a:xfrm>
          <a:prstGeom prst="rect">
            <a:avLst/>
          </a:prstGeom>
          <a:noFill/>
        </p:spPr>
      </p:pic>
      <p:sp>
        <p:nvSpPr>
          <p:cNvPr id="5" name="圆角矩形 4"/>
          <p:cNvSpPr/>
          <p:nvPr/>
        </p:nvSpPr>
        <p:spPr>
          <a:xfrm>
            <a:off x="5720373" y="2788185"/>
            <a:ext cx="4439920" cy="1375410"/>
          </a:xfrm>
          <a:prstGeom prst="roundRect">
            <a:avLst/>
          </a:prstGeom>
          <a:solidFill>
            <a:srgbClr val="F2FF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有什么问题吗？</a:t>
            </a:r>
            <a:endParaRPr kumimoji="1"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6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219" y="1375749"/>
            <a:ext cx="10377376" cy="403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是自然语言中能够独立运用的最小单位，是语言信息处理的基本单位。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是对自然语言的形态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(morphology)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进行分析，判断词的结构、类别和性质。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主要任务包括：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自动分词（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Named Entity Recognition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词性标注（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Part-of-Speech tagging, POS tagging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3151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中文分词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91966" y="1312224"/>
            <a:ext cx="106016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分词面临的主要问题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9" y="1418432"/>
            <a:ext cx="424402" cy="30717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0206" y="1775866"/>
            <a:ext cx="10601691" cy="4683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C00000"/>
              </a:buClr>
              <a:buSzPct val="100000"/>
              <a:buFont typeface="+mj-ea"/>
              <a:buAutoNum type="circleNumDbPlai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规范：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受主观语感约束，产生不同的切分结果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buClr>
                <a:srgbClr val="C00000"/>
              </a:buClr>
              <a:buSzPct val="100000"/>
              <a:buFont typeface="+mj-ea"/>
              <a:buAutoNum type="circleNumDbPlain" startAt="2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歧义切分</a:t>
            </a:r>
          </a:p>
          <a:p>
            <a:pPr marL="914400" lvl="1" indent="-457200">
              <a:lnSpc>
                <a:spcPct val="125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交集歧义</a:t>
            </a:r>
          </a:p>
          <a:p>
            <a:pPr lvl="2">
              <a:lnSpc>
                <a:spcPct val="125000"/>
              </a:lnSpc>
              <a:buClr>
                <a:srgbClr val="C00000"/>
              </a:buClr>
              <a:buSzPct val="10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生命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起源            研究生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命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起源</a:t>
            </a:r>
          </a:p>
          <a:p>
            <a:pPr marL="914400" lvl="1" indent="-457200">
              <a:lnSpc>
                <a:spcPct val="125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组合歧义</a:t>
            </a:r>
          </a:p>
          <a:p>
            <a:pPr>
              <a:lnSpc>
                <a:spcPct val="125000"/>
              </a:lnSpc>
              <a:buClr>
                <a:srgbClr val="C0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         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把手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Clr>
                <a:srgbClr val="C00000"/>
              </a:buClr>
              <a:buSzPct val="100000"/>
              <a:buFont typeface="+mj-ea"/>
              <a:buAutoNum type="circleNumDbPlain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未登录词识别</a:t>
            </a:r>
          </a:p>
          <a:p>
            <a:pPr indent="457200">
              <a:lnSpc>
                <a:spcPct val="125000"/>
              </a:lnSpc>
              <a:buClr>
                <a:srgbClr val="C00000"/>
              </a:buClr>
              <a:buSzPct val="10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包括中外人名、中国地名、机构组织名、事件名、货币名、缩略语、派生词、各种专业术语以及在不断发展和约定俗成的一些新词语。</a:t>
            </a:r>
          </a:p>
          <a:p>
            <a:pPr indent="457200">
              <a:lnSpc>
                <a:spcPct val="125000"/>
              </a:lnSpc>
              <a:buClr>
                <a:srgbClr val="C00000"/>
              </a:buClr>
              <a:buSzPct val="10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确定词汇边界：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互信息，熵等</a:t>
            </a:r>
          </a:p>
          <a:p>
            <a:pPr indent="457200">
              <a:lnSpc>
                <a:spcPct val="125000"/>
              </a:lnSpc>
              <a:buClr>
                <a:srgbClr val="C00000"/>
              </a:buClr>
              <a:buSzPct val="10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确定新词语义：领域词扩展等，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5569133" y="2299300"/>
            <a:ext cx="5892764" cy="753478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</a:rPr>
              <a:t>有些歧义无法在句子内部解决，需要结合篇章上下文</a:t>
            </a:r>
          </a:p>
        </p:txBody>
      </p:sp>
      <p:grpSp>
        <p:nvGrpSpPr>
          <p:cNvPr id="16" name="组合 32"/>
          <p:cNvGrpSpPr/>
          <p:nvPr/>
        </p:nvGrpSpPr>
        <p:grpSpPr>
          <a:xfrm>
            <a:off x="4718613" y="1130126"/>
            <a:ext cx="2851768" cy="611652"/>
            <a:chOff x="6424312" y="4066389"/>
            <a:chExt cx="2719688" cy="597876"/>
          </a:xfrm>
        </p:grpSpPr>
        <p:sp>
          <p:nvSpPr>
            <p:cNvPr id="17" name="圆角矩形 16"/>
            <p:cNvSpPr/>
            <p:nvPr/>
          </p:nvSpPr>
          <p:spPr>
            <a:xfrm>
              <a:off x="6793526" y="4165872"/>
              <a:ext cx="2350474" cy="442787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汉语分词困难重重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4421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分词算法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8099" y="1356314"/>
            <a:ext cx="10902654" cy="565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基于规则的分词方法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：按照一定策略将待分析的汉字串与一个“充分大的”机器词典中的词条进行匹配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：最大匹配、逆向最大匹配、双向最佳匹配、逐词遍历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基于统计的分词方法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：上下文中相邻的字同时出现的次数越多，就越有可能构成一个词，字与字相邻出现的概率或频率能较好地反映成词的可信度。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元文法模型（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）、隐马尔可夫模型（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Hiden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Markov 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）、最大熵模型（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）、条件随机场模型（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Conditional Random Fields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</a:t>
            </a:r>
          </a:p>
          <a:p>
            <a:pPr marL="342900" lvl="1" indent="-342900">
              <a:lnSpc>
                <a:spcPct val="125000"/>
              </a:lnSpc>
              <a:spcBef>
                <a:spcPts val="10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基于理解的分词方法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：在分词的同时进行句法、语义分析，利用句法信息和语义信息来处理歧义现象，让计算机模拟人对句子的理解来进行分词。</a:t>
            </a:r>
          </a:p>
          <a:p>
            <a:pPr marL="539750" lvl="1" indent="-342900">
              <a:lnSpc>
                <a:spcPct val="125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：专家系统分词、神经网络分词（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LSTM,CNN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lvl="1">
              <a:lnSpc>
                <a:spcPct val="125000"/>
              </a:lnSpc>
              <a:buClr>
                <a:srgbClr val="0033CC"/>
              </a:buClr>
            </a:pPr>
            <a:endParaRPr lang="zh-CN" altLang="en-US" sz="2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32"/>
          <p:cNvGrpSpPr/>
          <p:nvPr/>
        </p:nvGrpSpPr>
        <p:grpSpPr>
          <a:xfrm>
            <a:off x="6882037" y="1283441"/>
            <a:ext cx="4132876" cy="475796"/>
            <a:chOff x="6424312" y="4066389"/>
            <a:chExt cx="4448603" cy="597876"/>
          </a:xfrm>
        </p:grpSpPr>
        <p:sp>
          <p:nvSpPr>
            <p:cNvPr id="6" name="圆角矩形 5"/>
            <p:cNvSpPr/>
            <p:nvPr/>
          </p:nvSpPr>
          <p:spPr>
            <a:xfrm>
              <a:off x="6793525" y="4165872"/>
              <a:ext cx="4079390" cy="44278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简单易行，但歧义消解能力差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  <p:grpSp>
        <p:nvGrpSpPr>
          <p:cNvPr id="8" name="组合 32"/>
          <p:cNvGrpSpPr/>
          <p:nvPr/>
        </p:nvGrpSpPr>
        <p:grpSpPr>
          <a:xfrm>
            <a:off x="6844268" y="2731374"/>
            <a:ext cx="4132876" cy="475796"/>
            <a:chOff x="6424312" y="4066389"/>
            <a:chExt cx="4448603" cy="597876"/>
          </a:xfrm>
        </p:grpSpPr>
        <p:sp>
          <p:nvSpPr>
            <p:cNvPr id="9" name="圆角矩形 8"/>
            <p:cNvSpPr/>
            <p:nvPr/>
          </p:nvSpPr>
          <p:spPr>
            <a:xfrm>
              <a:off x="6793525" y="4165872"/>
              <a:ext cx="4079390" cy="44278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效果依赖于训练语料的规模和质量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  <p:grpSp>
        <p:nvGrpSpPr>
          <p:cNvPr id="11" name="组合 32"/>
          <p:cNvGrpSpPr/>
          <p:nvPr/>
        </p:nvGrpSpPr>
        <p:grpSpPr>
          <a:xfrm>
            <a:off x="6844268" y="4782982"/>
            <a:ext cx="4132876" cy="475796"/>
            <a:chOff x="6424312" y="4066389"/>
            <a:chExt cx="4448603" cy="597876"/>
          </a:xfrm>
        </p:grpSpPr>
        <p:sp>
          <p:nvSpPr>
            <p:cNvPr id="12" name="圆角矩形 11"/>
            <p:cNvSpPr/>
            <p:nvPr/>
          </p:nvSpPr>
          <p:spPr>
            <a:xfrm>
              <a:off x="6793525" y="4165872"/>
              <a:ext cx="4079390" cy="44278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需要大量的语言知识和信息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4417" y="400051"/>
            <a:ext cx="2253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词性标注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3112" y="1278517"/>
            <a:ext cx="1041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词性标注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(Part of speech tagging)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是为分词结果中的每个单词标注一个正确的词性，也即确定每个词是名词、动词、形容词或者其他词性的过程；主要任务是消除词性兼类歧义。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5" y="1409484"/>
            <a:ext cx="314379" cy="307179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535536" y="3447969"/>
            <a:ext cx="7906713" cy="3214093"/>
            <a:chOff x="478825" y="3031111"/>
            <a:chExt cx="7906713" cy="3214093"/>
          </a:xfrm>
        </p:grpSpPr>
        <p:sp>
          <p:nvSpPr>
            <p:cNvPr id="5" name="矩形 4"/>
            <p:cNvSpPr/>
            <p:nvPr/>
          </p:nvSpPr>
          <p:spPr>
            <a:xfrm>
              <a:off x="478825" y="4152323"/>
              <a:ext cx="7906713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汉语中：</a:t>
              </a:r>
            </a:p>
            <a:p>
              <a:pPr indent="457200">
                <a:lnSpc>
                  <a:spcPct val="12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r>
                <a:rPr lang="zh-CN" alt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形同音不同，如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好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hao3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形容词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好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hao4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动词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indent="457200">
                <a:lnSpc>
                  <a:spcPct val="12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r>
                <a:rPr lang="zh-CN" alt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同形同音但意义不同，如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会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能够、动词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>
                <a:lnSpc>
                  <a:spcPct val="12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3)</a:t>
              </a:r>
              <a:r>
                <a:rPr lang="zh-CN" alt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具有典型意义的兼类词，如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典型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名词或形容词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indent="457200">
                <a:lnSpc>
                  <a:spcPct val="12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4)</a:t>
              </a:r>
              <a:r>
                <a:rPr lang="zh-CN" alt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上述组合，如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xing2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动词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形容词；</a:t>
              </a:r>
              <a:r>
                <a:rPr lang="en-US" altLang="zh-CN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hang2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名词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78826" y="3031111"/>
              <a:ext cx="772388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英语中：</a:t>
              </a:r>
            </a:p>
            <a:p>
              <a:pPr indent="457200">
                <a:lnSpc>
                  <a:spcPct val="125000"/>
                </a:lnSpc>
              </a:pPr>
              <a:r>
                <a:rPr lang="en-US" altLang="zh-CN" sz="2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1) Time </a:t>
              </a:r>
              <a:r>
                <a:rPr lang="en-US" altLang="zh-CN" sz="22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flies</a:t>
              </a:r>
              <a:r>
                <a:rPr lang="en-US" altLang="zh-CN" sz="2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like an arrow.</a:t>
              </a:r>
            </a:p>
            <a:p>
              <a:pPr indent="457200">
                <a:lnSpc>
                  <a:spcPct val="125000"/>
                </a:lnSpc>
              </a:pPr>
              <a:r>
                <a:rPr lang="en-US" altLang="zh-CN" sz="2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2) I want you to </a:t>
              </a:r>
              <a:r>
                <a:rPr lang="en-US" altLang="zh-CN" sz="22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web</a:t>
              </a:r>
              <a:r>
                <a:rPr lang="en-US" altLang="zh-CN" sz="2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our annual report.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6126703" y="3686061"/>
            <a:ext cx="5073498" cy="1343277"/>
            <a:chOff x="4800599" y="3322850"/>
            <a:chExt cx="4262717" cy="1343277"/>
          </a:xfrm>
        </p:grpSpPr>
        <p:sp>
          <p:nvSpPr>
            <p:cNvPr id="8" name="云形标注 7"/>
            <p:cNvSpPr/>
            <p:nvPr/>
          </p:nvSpPr>
          <p:spPr>
            <a:xfrm>
              <a:off x="4800599" y="3322850"/>
              <a:ext cx="4262717" cy="1343277"/>
            </a:xfrm>
            <a:prstGeom prst="cloudCallou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219071" y="3453040"/>
              <a:ext cx="3581715" cy="78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Brown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语料库的统计，</a:t>
              </a:r>
              <a:r>
                <a:rPr lang="en-US" altLang="zh-CN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zh-CN" alt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％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词兼类。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现代汉语八百词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兼类占</a:t>
              </a:r>
              <a:r>
                <a:rPr lang="zh-CN" alt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22.5</a:t>
              </a:r>
              <a:r>
                <a:rPr lang="zh-CN" alt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％。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767" y="2318369"/>
            <a:ext cx="1465730" cy="112256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3041" y="3202405"/>
            <a:ext cx="70166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在任何一种自然语言中，词性兼类问题都普遍存在。</a:t>
            </a:r>
          </a:p>
        </p:txBody>
      </p:sp>
      <p:sp>
        <p:nvSpPr>
          <p:cNvPr id="7" name="矩形 6"/>
          <p:cNvSpPr/>
          <p:nvPr/>
        </p:nvSpPr>
        <p:spPr>
          <a:xfrm>
            <a:off x="2345327" y="2695632"/>
            <a:ext cx="6096923" cy="477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毕业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北京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清华大学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39476" y="400051"/>
            <a:ext cx="3003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词性标注算法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8292" y="1294517"/>
            <a:ext cx="10563606" cy="5088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基于规则的方法：</a:t>
            </a:r>
          </a:p>
          <a:p>
            <a:pPr marL="342900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根据词语的结构建立词性标注规则 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前缀、后缀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：绿油油（形容词）、一片片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重叠词规则：看看、瞧瞧、高高兴兴、热热闹闹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基于机器学习的自动规则提取方法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初始词性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赋值；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正确标注的句子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自动学习结构转换规则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利用转换规则调整初始赋值 </a:t>
            </a: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基于统计模型的方法</a:t>
            </a:r>
            <a:r>
              <a:rPr lang="zh-CN" altLang="en-US" sz="24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大熵、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统计概率引导，辅以规则消歧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1"/>
          <a:stretch>
            <a:fillRect/>
          </a:stretch>
        </p:blipFill>
        <p:spPr bwMode="auto">
          <a:xfrm>
            <a:off x="7263765" y="3110865"/>
            <a:ext cx="4674870" cy="296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五角星 4"/>
          <p:cNvSpPr/>
          <p:nvPr/>
        </p:nvSpPr>
        <p:spPr>
          <a:xfrm>
            <a:off x="2499535" y="5424801"/>
            <a:ext cx="378887" cy="378887"/>
          </a:xfrm>
          <a:prstGeom prst="star5">
            <a:avLst/>
          </a:prstGeom>
          <a:solidFill>
            <a:srgbClr val="FF33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4" y="400051"/>
            <a:ext cx="2994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词法分析工具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3740" y="1228509"/>
            <a:ext cx="1180484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latinLnBrk="1">
              <a:lnSpc>
                <a:spcPct val="125000"/>
              </a:lnSpc>
            </a:pPr>
            <a:r>
              <a:rPr lang="en-US" altLang="zh-CN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BosonNLP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bosonnlp.com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/center</a:t>
            </a:r>
          </a:p>
          <a:p>
            <a:pPr indent="457200" latinLnBrk="1">
              <a:lnSpc>
                <a:spcPct val="125000"/>
              </a:lnSpc>
            </a:pPr>
            <a:r>
              <a:rPr lang="en-US" altLang="zh-CN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IKAnalyzer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www.oschina.net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ikanalyzer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latinLnBrk="1">
              <a:lnSpc>
                <a:spcPct val="12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NLPIR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ictclas.nlpir.org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</a:t>
            </a:r>
          </a:p>
          <a:p>
            <a:pPr indent="457200" latinLnBrk="1">
              <a:lnSpc>
                <a:spcPct val="12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SCWS</a:t>
            </a: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中文分词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www.xunsearch.com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scws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docs.php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结巴分词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fxsjy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jieba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盘古分词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pangusegment.codeplex.com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庖丁解牛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code.google.com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paoding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搜狗分词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www.sogou.com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/labs/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webservice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腾讯文智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www.qcloud.com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/wiki/API%E8%AF%B4%E6%98%8E%E6%96%87%E6%A1%A3</a:t>
            </a: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新浪云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www.sinacloud.com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sae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/python/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segment.html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latinLnBrk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语言云</a:t>
            </a:r>
            <a:r>
              <a:rPr lang="zh-CN" alt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www.ltp-cloud.com</a:t>
            </a: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665171" y="2518628"/>
            <a:ext cx="8591675" cy="3133164"/>
            <a:chOff x="0" y="1761566"/>
            <a:chExt cx="9102663" cy="31331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" b="50000"/>
            <a:stretch>
              <a:fillRect/>
            </a:stretch>
          </p:blipFill>
          <p:spPr>
            <a:xfrm>
              <a:off x="0" y="1761566"/>
              <a:ext cx="4654176" cy="310627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" t="50588" r="9090"/>
            <a:stretch>
              <a:fillRect/>
            </a:stretch>
          </p:blipFill>
          <p:spPr>
            <a:xfrm>
              <a:off x="4654176" y="1788460"/>
              <a:ext cx="4448487" cy="3106270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608977" y="1238520"/>
            <a:ext cx="107040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分词效果测评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：测试了以上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家中文分词引擎，在新闻、微博、论坛和点评四类数据上，综合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分词准确度、歧义词切分、未登陆词（新涌现的通用词、专业术语、专有名词）识别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三个方面的性能进行论证。</a:t>
            </a:r>
          </a:p>
        </p:txBody>
      </p:sp>
      <p:sp>
        <p:nvSpPr>
          <p:cNvPr id="6" name="矩形 5"/>
          <p:cNvSpPr/>
          <p:nvPr/>
        </p:nvSpPr>
        <p:spPr>
          <a:xfrm>
            <a:off x="608976" y="5651792"/>
            <a:ext cx="9647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从分词精度来看，哈工大的语言云表现的稳定一直在第二，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BostonNLP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分词更好，一直在这个领域保持第一。</a:t>
            </a:r>
          </a:p>
        </p:txBody>
      </p:sp>
      <p:sp>
        <p:nvSpPr>
          <p:cNvPr id="7" name="矩形 6"/>
          <p:cNvSpPr/>
          <p:nvPr/>
        </p:nvSpPr>
        <p:spPr>
          <a:xfrm>
            <a:off x="1433151" y="400051"/>
            <a:ext cx="318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工具测评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46001" y="203053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81" y="400051"/>
            <a:ext cx="3328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652986" y="2977374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词级分析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46000" y="3924570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句章级分析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652985" y="486881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7" y="400051"/>
            <a:ext cx="314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依存句法分析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701749" y="1360405"/>
            <a:ext cx="105900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依存句法分析（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dependency parsing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通过分析语言单位内成分之间的依存关系揭示其句法结构。 直观来讲，主要是识别句子中的主谓宾、定状补这些语法成分，并分析各成分之间的关系。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0" y="1484718"/>
            <a:ext cx="314379" cy="30717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1749" y="4547006"/>
            <a:ext cx="102960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>
                <a:latin typeface="+mn-ea"/>
              </a:rPr>
              <a:t>从分析结果中我们可以看到，句子的核心谓词为“提出”，主语是“李克强”，提出的宾语是“支持上海</a:t>
            </a:r>
            <a:r>
              <a:rPr lang="en-US" altLang="zh-CN" dirty="0">
                <a:latin typeface="+mn-ea"/>
              </a:rPr>
              <a:t>…”</a:t>
            </a:r>
            <a:r>
              <a:rPr lang="zh-CN" altLang="en-US" dirty="0">
                <a:latin typeface="+mn-ea"/>
              </a:rPr>
              <a:t>，“调研</a:t>
            </a:r>
            <a:r>
              <a:rPr lang="en-US" altLang="zh-CN" dirty="0">
                <a:latin typeface="+mn-ea"/>
              </a:rPr>
              <a:t>…</a:t>
            </a:r>
            <a:r>
              <a:rPr lang="zh-CN" altLang="en-US" dirty="0">
                <a:latin typeface="+mn-ea"/>
              </a:rPr>
              <a:t>时”是“提出”的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时间</a:t>
            </a:r>
            <a:r>
              <a:rPr lang="en-US" altLang="zh-CN" dirty="0">
                <a:latin typeface="+mn-ea"/>
              </a:rPr>
              <a:t>) </a:t>
            </a:r>
            <a:r>
              <a:rPr lang="zh-CN" altLang="en-US" dirty="0">
                <a:latin typeface="+mn-ea"/>
              </a:rPr>
              <a:t>状语，“李克强”的修饰语是“国务院总理”，“支持”的宾语是“探索 新机制”。有了上面的句法分析结果，我们就可以比较容易的看到，“提出者”是“李克强”，而不是“上海”或“外高桥”，即使它们都是名词，而且距离“提出”更近。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47" y="2837733"/>
            <a:ext cx="8821955" cy="1576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922" y="371916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092044" y="1769460"/>
            <a:ext cx="4078976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742922" y="17160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92043" y="2858032"/>
            <a:ext cx="4078977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42922" y="28046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92044" y="3999978"/>
            <a:ext cx="4078976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742922" y="39466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5285"/>
            <a:ext cx="5655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、</a:t>
            </a:r>
            <a:r>
              <a:rPr lang="en-US" altLang="zh-CN" dirty="0" smtClean="0"/>
              <a:t>LSTM/GRU</a:t>
            </a:r>
            <a:r>
              <a:rPr lang="zh-CN" altLang="en-US" dirty="0"/>
              <a:t>、</a:t>
            </a:r>
            <a:r>
              <a:rPr lang="zh-CN" dirty="0"/>
              <a:t>注意力机制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970" y="1800372"/>
            <a:ext cx="546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基本概念、词级分析、句章级分析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自然语言处理应用分析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3976" y="3016145"/>
            <a:ext cx="553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词向量、层级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、负采样、句向量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92044" y="5086645"/>
            <a:ext cx="4078976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42922" y="5035176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63970" y="5117557"/>
            <a:ext cx="565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RNN</a:t>
            </a:r>
            <a:r>
              <a:rPr lang="zh-CN" altLang="en-US" dirty="0" smtClean="0"/>
              <a:t>模型应用</a:t>
            </a:r>
            <a:endParaRPr lang="en-US" altLang="zh-CN" dirty="0" smtClean="0"/>
          </a:p>
          <a:p>
            <a:r>
              <a:rPr lang="zh-CN" altLang="en-US" dirty="0" smtClean="0"/>
              <a:t>实践：电影评论情感分析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8345" y="1332230"/>
            <a:ext cx="10709910" cy="379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基于图的依存句法分析方法：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将依存句法分析问题看成从完全有向图中寻找最大生成树的问题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通常采用基于动态规划的解码算法，也有一些学者采用柱搜索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beam search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来提高效率。</a:t>
            </a: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基于转移的依存句法分析方法：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将依存树的构成过程建模为一个动作序列，将依存分析问题转化为寻找最优动作序列的问题。</a:t>
            </a:r>
            <a:endParaRPr lang="zh-CN" altLang="en-US" sz="2800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多模型融合的依存句法分析方法：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融合以上两种方法，如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stacked learning</a:t>
            </a:r>
          </a:p>
        </p:txBody>
      </p:sp>
      <p:sp>
        <p:nvSpPr>
          <p:cNvPr id="13" name="矩形 12"/>
          <p:cNvSpPr/>
          <p:nvPr/>
        </p:nvSpPr>
        <p:spPr>
          <a:xfrm>
            <a:off x="1496945" y="400051"/>
            <a:ext cx="4208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依存句法分析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2" y="400051"/>
            <a:ext cx="314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706908" y="1278516"/>
            <a:ext cx="10967641" cy="515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词汇级语义分析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指如何理解某个词汇的含义，包含两个方面：</a:t>
            </a:r>
          </a:p>
          <a:p>
            <a:pPr marL="125095" indent="360045">
              <a:lnSpc>
                <a:spcPct val="125000"/>
              </a:lnSpc>
              <a:spcBef>
                <a:spcPts val="1000"/>
              </a:spcBef>
            </a:pP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词义消歧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如何自动获悉某个词存在着多种含义，以及假设已知某个词具有多种含义，如何根据上下文确认其含义。</a:t>
            </a:r>
          </a:p>
          <a:p>
            <a:pPr marL="125095" indent="360045">
              <a:lnSpc>
                <a:spcPct val="125000"/>
              </a:lnSpc>
            </a:pPr>
            <a:r>
              <a:rPr lang="zh-CN" altLang="en-US" sz="2000" b="1" dirty="0">
                <a:solidFill>
                  <a:srgbClr val="1C77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基于词典的方法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英文词义标注语料库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Semcor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普林斯顿大学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Senseval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评测语料库等；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中文词义标注语料库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：哈尔滨工业大学和北京大学分别基于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HowNet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和北大“现代汉语语义词典”标注了词义消歧语料库。</a:t>
            </a:r>
          </a:p>
          <a:p>
            <a:pPr marL="125095" indent="360045">
              <a:lnSpc>
                <a:spcPct val="125000"/>
              </a:lnSpc>
            </a:pPr>
            <a:r>
              <a:rPr lang="zh-CN" altLang="en-US" sz="2000" b="1" dirty="0">
                <a:solidFill>
                  <a:srgbClr val="1C77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：综合待消解词的词汇、句法、语义等特征，结合机器学习算法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  <a:spcBef>
                <a:spcPts val="1000"/>
              </a:spcBef>
            </a:pPr>
            <a:r>
              <a:rPr lang="en-US" altLang="zh-CN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词表示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如何表示并学习一个词的语义，以便计算机能够有效地计算两个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相似度。</a:t>
            </a:r>
          </a:p>
          <a:p>
            <a:pPr indent="457200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目前流行的词义表示方式是</a:t>
            </a:r>
            <a:r>
              <a:rPr lang="zh-CN" altLang="en-US" sz="2000" b="1" dirty="0">
                <a:solidFill>
                  <a:srgbClr val="1C77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词嵌入（</a:t>
            </a:r>
            <a:r>
              <a:rPr lang="en-US" altLang="zh-CN" sz="2000" b="1" dirty="0">
                <a:solidFill>
                  <a:srgbClr val="1C77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称词向量）。基本想法是：通过训练将某种语言中的每一个词映射成一个固定维数的向量，将所有这些向量放在一起形成一个词向量空间，而每一向量则可视为该空间中的一个点，引入“距离”概念，则可以根据词之间的距离来判断它们之间的（词法、语义上的）相似性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0" y="1409484"/>
            <a:ext cx="314379" cy="30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2" y="400051"/>
            <a:ext cx="314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664378" y="1278517"/>
            <a:ext cx="10648664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句子级语义分析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试图根据句子的句法结构和句中词的词义等信息，推导出能够反映这个句子意义的某种形式化表示。</a:t>
            </a:r>
          </a:p>
          <a:p>
            <a:pPr marL="125095" indent="360045">
              <a:lnSpc>
                <a:spcPct val="125000"/>
              </a:lnSpc>
              <a:spcBef>
                <a:spcPts val="1000"/>
              </a:spcBef>
            </a:pP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语义角色标注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Semantic Role Labeling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是一种浅层语义分析方法，任务是找出句子中谓词的相应语义角色成分，包括核心语义角色（如施事者、 受事者等）和附属语义角色（如地点、时间、方式、原因等）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0" y="1409484"/>
            <a:ext cx="314379" cy="307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07" y="3748314"/>
            <a:ext cx="7747680" cy="14368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6233" y="5262730"/>
            <a:ext cx="101965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句子嵌入表达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(Sentence Embedding)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主要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研究如何有效地从词嵌入通过不同方式的组合得到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句子的向量表示，常用方法有词袋模型、卷积神经网络、循环神经网络、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46001" y="203053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81" y="400051"/>
            <a:ext cx="3328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652986" y="2977374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词级分析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46000" y="392457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句章级分析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646000" y="4868815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54414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文本分类与聚类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366" y="1376715"/>
            <a:ext cx="10980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随着互联网的高速发展，海量文本数据不断产生，如何面对浩如烟海的数据进行分类、组织和管理，已经成为一个具有重要用途的研究课题，广受学术界和工业界关注。 </a:t>
            </a:r>
          </a:p>
        </p:txBody>
      </p:sp>
      <p:pic>
        <p:nvPicPr>
          <p:cNvPr id="12" name="Picture 4" descr="http://thumbs.dreamstime.com/z/%E6%9F%A5-%E6%A6%82%E5%BF%B5%E7%9A%84%E5%95%86%E4%BA%BA%E5%A4%A7%E6%95%B0%E6%8D%AE%E7%AE%A1%E7%90%86-507648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>
            <a:fillRect/>
          </a:stretch>
        </p:blipFill>
        <p:spPr bwMode="auto">
          <a:xfrm>
            <a:off x="8715304" y="2415360"/>
            <a:ext cx="2572167" cy="19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481365" y="2811569"/>
            <a:ext cx="7875826" cy="345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(Text Classification)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根据给定文档的内容或主题，自动分配预先定义的类别标签。</a:t>
            </a:r>
          </a:p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文本聚类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(Text Clustering)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根据文档之间的内容或主题相似度，将文档集合划分成若干个子集，每个子集内部的文档相似度较高，而子集之间的相似度较低。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sz="24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新闻自动分类、电子商务评价分类 、垃圾邮件识别等。 </a:t>
            </a:r>
          </a:p>
        </p:txBody>
      </p:sp>
      <p:pic>
        <p:nvPicPr>
          <p:cNvPr id="14" name="Picture 2" descr="https://timgsa.baidu.com/timg?image&amp;quality=80&amp;size=b9999_10000&amp;sec=1537352447398&amp;di=c8cc376ec5d9d8b9057d07e51ed5dc00&amp;imgtype=0&amp;src=http%3A%2F%2Fs1.sinaimg.cn%2Fmw690%2F003wp1j3gy6RuvlU8aA60%2669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7963" r="5626" b="6077"/>
          <a:stretch>
            <a:fillRect/>
          </a:stretch>
        </p:blipFill>
        <p:spPr bwMode="auto">
          <a:xfrm>
            <a:off x="8715305" y="4295591"/>
            <a:ext cx="2518993" cy="19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1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文本分类与聚类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7485" y="1418144"/>
            <a:ext cx="6607959" cy="47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文本分类模型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95">
              <a:lnSpc>
                <a:spcPct val="125000"/>
              </a:lnSpc>
            </a:pP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</a:t>
            </a:r>
            <a:r>
              <a:rPr lang="zh-CN" altLang="en-US" sz="22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(Naive Bayes)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(SVM)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、最大熵分类器</a:t>
            </a:r>
          </a:p>
          <a:p>
            <a:pPr indent="252095">
              <a:lnSpc>
                <a:spcPct val="125000"/>
              </a:lnSpc>
            </a:pP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基于神经</a:t>
            </a:r>
            <a:r>
              <a:rPr lang="zh-CN" altLang="en-US" sz="22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网络的方法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(MLP)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、卷积神经网络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(CNN)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、循环神经网络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(RNN) </a:t>
            </a:r>
          </a:p>
          <a:p>
            <a:pPr indent="252095">
              <a:lnSpc>
                <a:spcPct val="125000"/>
              </a:lnSpc>
            </a:pP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文本聚类模型</a:t>
            </a:r>
            <a:endParaRPr lang="en-US" altLang="zh-CN" sz="22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95">
              <a:lnSpc>
                <a:spcPct val="125000"/>
              </a:lnSpc>
            </a:pP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基于距离的</a:t>
            </a:r>
            <a:r>
              <a:rPr lang="zh-CN" altLang="en-US" sz="22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通过相似度函数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计算语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义关联度，然后根据语义关联度进行聚类，如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95">
              <a:lnSpc>
                <a:spcPct val="125000"/>
              </a:lnSpc>
            </a:pPr>
            <a:r>
              <a:rPr lang="zh-CN" altLang="en-US" sz="22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基于概率模型的</a:t>
            </a:r>
            <a:r>
              <a:rPr lang="zh-CN" altLang="en-US" sz="22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假设每篇文章是所有主题上的概率分布，典型的主题模型包括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PLSA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7505565" y="1133885"/>
            <a:ext cx="3935068" cy="5556870"/>
            <a:chOff x="5449933" y="1020433"/>
            <a:chExt cx="3094461" cy="49364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9933" y="1020433"/>
              <a:ext cx="3094461" cy="452792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539873" y="5556810"/>
              <a:ext cx="2977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图为有监督分类方法的一般过程，无监督分类</a:t>
              </a:r>
              <a:r>
                <a:rPr kumimoji="1" lang="en-US" altLang="zh-CN" sz="1000" dirty="0">
                  <a:latin typeface="Heiti SC Light" charset="-122"/>
                  <a:ea typeface="Heiti SC Light" charset="-122"/>
                  <a:cs typeface="Heiti SC Light" charset="-122"/>
                </a:rPr>
                <a:t>/</a:t>
              </a:r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聚类方法将训练部分去掉即可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6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481367" y="1291654"/>
            <a:ext cx="107466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(sentiment analysis)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是指根据文本所表达的含义和情感信息将文本划分成褒义、贬义或多种类型，是对文本作者倾向性和观点、态度的划分，有时也称倾向性分析（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opinion analysis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按粒度可分为词汇级、句子级和篇章级的情感分析，核心任务主要包含观点性及倾向性识别、观点要素抽取等任务。</a:t>
            </a:r>
          </a:p>
        </p:txBody>
      </p:sp>
      <p:pic>
        <p:nvPicPr>
          <p:cNvPr id="3074" name="Picture 2" descr="http://s15.sinaimg.cn/mw690/004hPc5gzy6YQr627i6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17" y="3600132"/>
            <a:ext cx="4847120" cy="285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86887" y="5552400"/>
            <a:ext cx="5499116" cy="1098959"/>
            <a:chOff x="3905249" y="3344109"/>
            <a:chExt cx="4179724" cy="1618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249" y="3344109"/>
              <a:ext cx="4179724" cy="139173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448739" y="4509030"/>
              <a:ext cx="1283173" cy="45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淘宝评论分析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098547" y="6359813"/>
            <a:ext cx="12831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310733" y="3379672"/>
            <a:ext cx="4534478" cy="2197776"/>
            <a:chOff x="3925734" y="3248118"/>
            <a:chExt cx="4534478" cy="2197776"/>
          </a:xfrm>
        </p:grpSpPr>
        <p:pic>
          <p:nvPicPr>
            <p:cNvPr id="3076" name="Picture 4" descr="http://n.sinaimg.cn/finance/transform/20160919/4Km8-fxvyzus203653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734" y="3248118"/>
              <a:ext cx="2149267" cy="190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5639647" y="5138117"/>
              <a:ext cx="12831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舆情分析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3629" y="3248119"/>
              <a:ext cx="2426583" cy="19235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1889" y="400051"/>
            <a:ext cx="51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630226" y="1317755"/>
            <a:ext cx="11420499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基于词典的情感分析方法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通过制定一系列的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情感词典和规则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，对文本进行拆句、分析及匹配词典，计算情感值进行文本的情感倾向判断。</a:t>
            </a:r>
          </a:p>
        </p:txBody>
      </p:sp>
      <p:sp>
        <p:nvSpPr>
          <p:cNvPr id="5" name="矩形 4"/>
          <p:cNvSpPr/>
          <p:nvPr/>
        </p:nvSpPr>
        <p:spPr>
          <a:xfrm>
            <a:off x="1987897" y="4616806"/>
            <a:ext cx="8237325" cy="112966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常见英文情感词库：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MPQA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sentiWordNet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常见中文情感词库：知网、台湾大学的情感极性词典；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几种情感词典构建方法：基于互信息、图模型等方法。</a:t>
            </a:r>
          </a:p>
        </p:txBody>
      </p:sp>
      <p:sp>
        <p:nvSpPr>
          <p:cNvPr id="6" name="矩形 5"/>
          <p:cNvSpPr/>
          <p:nvPr/>
        </p:nvSpPr>
        <p:spPr>
          <a:xfrm>
            <a:off x="1672213" y="2376614"/>
            <a:ext cx="4898703" cy="21685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对文本进行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分析句子中出现的词语并按照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情感词典匹配</a:t>
            </a:r>
            <a:endParaRPr lang="en-US" altLang="zh-CN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处理否定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逻辑及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计算整句情感词得分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（根据词语不同，极性不同，程度不同等因素进行加权求和）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根据情感得分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输出句子情感倾向性</a:t>
            </a:r>
          </a:p>
        </p:txBody>
      </p:sp>
      <p:sp>
        <p:nvSpPr>
          <p:cNvPr id="8" name="矩形 7"/>
          <p:cNvSpPr/>
          <p:nvPr/>
        </p:nvSpPr>
        <p:spPr>
          <a:xfrm>
            <a:off x="6694646" y="2389852"/>
            <a:ext cx="3810881" cy="216982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对篇章或者段落级别的情感分析任务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，按照具体的情况，可以以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对每个句子进行单一情感分析并融合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的形式进行，也可以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先抽取情感主题句后进行句子情感分析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，得到最终情感分析结果。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70205" y="5660390"/>
            <a:ext cx="11532235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基于机器学习的情感分析方法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将情感分析作为一个分类问题来处理，基本流程与文本分类一致，采用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支持向量机（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）、深度学习（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 </a:t>
            </a:r>
            <a:r>
              <a:rPr lang="en-US" altLang="zh-CN" sz="2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等模型方法。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0" y="400051"/>
            <a:ext cx="2087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075" y="1334185"/>
            <a:ext cx="10257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互联网的迅速普及和发展，信息资源极大丰富，但“信息过载”问题日趋严重，迫切需要快速、准确获取信息的技术手段，信息抽取技术应运而生。</a:t>
            </a:r>
          </a:p>
        </p:txBody>
      </p:sp>
      <p:sp>
        <p:nvSpPr>
          <p:cNvPr id="4" name="矩形 3"/>
          <p:cNvSpPr/>
          <p:nvPr/>
        </p:nvSpPr>
        <p:spPr>
          <a:xfrm>
            <a:off x="779075" y="2301794"/>
            <a:ext cx="72804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信息抽取是指从自然语言文本中抽取指定类型的实体、关系、事件等事实信息，并形成结构化数据输出的文本处理技术。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"/>
          <a:stretch>
            <a:fillRect/>
          </a:stretch>
        </p:blipFill>
        <p:spPr bwMode="auto">
          <a:xfrm>
            <a:off x="4875609" y="4127500"/>
            <a:ext cx="3601177" cy="22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26157" y="2535709"/>
            <a:ext cx="30123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主要研究内容：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实体识别与抽取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事件抽取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10655" t="2141" r="7596"/>
          <a:stretch>
            <a:fillRect/>
          </a:stretch>
        </p:blipFill>
        <p:spPr>
          <a:xfrm>
            <a:off x="766292" y="3917515"/>
            <a:ext cx="4119428" cy="2740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70703" y="1274086"/>
            <a:ext cx="10138302" cy="132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2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zh-CN" altLang="en-US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实体识别</a:t>
            </a:r>
            <a:r>
              <a:rPr lang="en-US" altLang="zh-CN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(Named Entity Recognition)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是识别文本中具有特定意义的实体，如人名、机构名、地名等专有名词和有意义的时间等，是信息检索、问答系统等技术的基础任务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523240" y="3785870"/>
            <a:ext cx="11040110" cy="2762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难点解析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命名实体类型多样，数量众多，各种复姓、国外译名、网络红人、虚拟人物和昵称等实体不断涌现，难以建立大而全的标注语料库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命名实体构成结构复杂，长度不一，没有严格的规律可以遵循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在不同文化、领域、场景下，命名实体的外延有差异，界限不清晰，如“人名也经常出现在地名和组织名称中”</a:t>
            </a:r>
          </a:p>
        </p:txBody>
      </p:sp>
      <p:sp>
        <p:nvSpPr>
          <p:cNvPr id="7" name="矩形 6"/>
          <p:cNvSpPr/>
          <p:nvPr/>
        </p:nvSpPr>
        <p:spPr>
          <a:xfrm>
            <a:off x="1883463" y="2858116"/>
            <a:ext cx="5012401" cy="784830"/>
          </a:xfrm>
          <a:prstGeom prst="rect">
            <a:avLst/>
          </a:prstGeom>
          <a:solidFill>
            <a:srgbClr val="F0FEE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小明在夏威夷度假。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人名、夏威夷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地名</a:t>
            </a:r>
          </a:p>
        </p:txBody>
      </p:sp>
      <p:pic>
        <p:nvPicPr>
          <p:cNvPr id="1026" name="Picture 2" descr="https://ss0.baidu.com/6ONWsjip0QIZ8tyhnq/it/u=1680919026,3165717812&amp;fm=170&amp;s=EC82EC1B45DA7FE9185C84430300C0E0&amp;w=598&amp;h=392&amp;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32" y="2352405"/>
            <a:ext cx="2411448" cy="15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75740" y="400050"/>
            <a:ext cx="71608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922" y="371916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092044" y="1769460"/>
            <a:ext cx="4078976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742922" y="17160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92043" y="2858032"/>
            <a:ext cx="4078977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42922" y="28046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92044" y="3999978"/>
            <a:ext cx="4078976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742922" y="39466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5285"/>
            <a:ext cx="5655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、</a:t>
            </a:r>
            <a:r>
              <a:rPr lang="en-US" altLang="zh-CN" dirty="0" smtClean="0"/>
              <a:t>LSTM/GRU</a:t>
            </a:r>
            <a:r>
              <a:rPr lang="zh-CN" altLang="en-US" dirty="0"/>
              <a:t>、</a:t>
            </a:r>
            <a:r>
              <a:rPr lang="zh-CN" dirty="0"/>
              <a:t>注意力机制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970" y="1800372"/>
            <a:ext cx="546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基本概念、词级分析、句章级分析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自然语言处理应用分析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3976" y="3016145"/>
            <a:ext cx="553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词向量、层级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、负采样、句向量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92044" y="5086645"/>
            <a:ext cx="4078976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42922" y="5035176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3970" y="5117557"/>
            <a:ext cx="565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RNN</a:t>
            </a:r>
            <a:r>
              <a:rPr lang="zh-CN" altLang="en-US" dirty="0" smtClean="0"/>
              <a:t>模型应用</a:t>
            </a:r>
            <a:endParaRPr lang="en-US" altLang="zh-CN" dirty="0" smtClean="0"/>
          </a:p>
          <a:p>
            <a:r>
              <a:rPr lang="zh-CN" altLang="en-US" dirty="0" smtClean="0"/>
              <a:t>实践：电影评论情感分析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610" y="1333085"/>
            <a:ext cx="1033037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2095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是在非结构化文档中，由于书写风格和上下文的需要，同一个命名实体实体可能包含多种形式的表达（多对一），同时文档中的一个名词可能从字面意思上对应多种命名实体（一对多）。</a:t>
            </a:r>
          </a:p>
        </p:txBody>
      </p:sp>
      <p:sp>
        <p:nvSpPr>
          <p:cNvPr id="8" name="矩形 7"/>
          <p:cNvSpPr/>
          <p:nvPr/>
        </p:nvSpPr>
        <p:spPr>
          <a:xfrm>
            <a:off x="264833" y="5756378"/>
            <a:ext cx="1118452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：利用实体间的交互、及上下文信息进行消歧，可采用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图、概率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生成模型，主题模型，深度学习等方法。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2007310" y="2793655"/>
            <a:ext cx="7389589" cy="2968768"/>
            <a:chOff x="724880" y="2784332"/>
            <a:chExt cx="7389589" cy="2968768"/>
          </a:xfrm>
        </p:grpSpPr>
        <p:pic>
          <p:nvPicPr>
            <p:cNvPr id="9218" name="Picture 2" descr="review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02" b="11329"/>
            <a:stretch>
              <a:fillRect/>
            </a:stretch>
          </p:blipFill>
          <p:spPr bwMode="auto">
            <a:xfrm>
              <a:off x="724880" y="3327400"/>
              <a:ext cx="7352319" cy="242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view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5" b="74698"/>
            <a:stretch>
              <a:fillRect/>
            </a:stretch>
          </p:blipFill>
          <p:spPr bwMode="auto">
            <a:xfrm>
              <a:off x="762150" y="2784332"/>
              <a:ext cx="7352319" cy="82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1475740" y="400050"/>
            <a:ext cx="66173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3114" y="1316617"/>
            <a:ext cx="10733723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指检测和识别文本中实体之间的语义关系。关系抽取的输出通常是一个三元组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关系类别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，表示实体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和实体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之间存在特定类别的语义关系。</a:t>
            </a:r>
          </a:p>
        </p:txBody>
      </p:sp>
      <p:sp>
        <p:nvSpPr>
          <p:cNvPr id="7" name="矩形 6"/>
          <p:cNvSpPr/>
          <p:nvPr/>
        </p:nvSpPr>
        <p:spPr>
          <a:xfrm>
            <a:off x="2522830" y="2577914"/>
            <a:ext cx="6171058" cy="707886"/>
          </a:xfrm>
          <a:prstGeom prst="rect">
            <a:avLst/>
          </a:prstGeom>
          <a:solidFill>
            <a:srgbClr val="F0FEE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北京是中国的首都、政治中心和文化中心 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首都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政治中心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文化中心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4499"/>
          <a:stretch>
            <a:fillRect/>
          </a:stretch>
        </p:blipFill>
        <p:spPr>
          <a:xfrm>
            <a:off x="2522830" y="4904930"/>
            <a:ext cx="6142782" cy="17443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3114" y="3364741"/>
            <a:ext cx="109151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基于模板的方法：基于触发词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字符串、基于依存句法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监督学习：机器学习、深度学习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Distant supervision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 from the web</a:t>
            </a:r>
          </a:p>
        </p:txBody>
      </p:sp>
      <p:sp>
        <p:nvSpPr>
          <p:cNvPr id="10" name="矩形 9"/>
          <p:cNvSpPr/>
          <p:nvPr/>
        </p:nvSpPr>
        <p:spPr>
          <a:xfrm>
            <a:off x="1496695" y="400050"/>
            <a:ext cx="67652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5645" y="1290305"/>
            <a:ext cx="1052107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事件抽取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指的是从非结构化文本中抽取事件信息，主要包括时间、地点、事件元素角色等，并将其以结构化形式呈现出来的任务。主要任务包括触发词和事件元素的提取等。</a:t>
            </a:r>
          </a:p>
        </p:txBody>
      </p:sp>
      <p:sp>
        <p:nvSpPr>
          <p:cNvPr id="9" name="矩形 8"/>
          <p:cNvSpPr/>
          <p:nvPr/>
        </p:nvSpPr>
        <p:spPr>
          <a:xfrm>
            <a:off x="1155484" y="4520424"/>
            <a:ext cx="78532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模式匹配方法：词汇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语法、词汇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语义、模板匹配、触发词扩展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基于机器学习的方法：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、最大熵、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混合方法：模式匹配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MUC/ACE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会议标注语料）</a:t>
            </a:r>
          </a:p>
        </p:txBody>
      </p:sp>
      <p:grpSp>
        <p:nvGrpSpPr>
          <p:cNvPr id="32" name="组 31"/>
          <p:cNvGrpSpPr/>
          <p:nvPr/>
        </p:nvGrpSpPr>
        <p:grpSpPr>
          <a:xfrm>
            <a:off x="962092" y="2820698"/>
            <a:ext cx="4120039" cy="1710656"/>
            <a:chOff x="2227619" y="2100343"/>
            <a:chExt cx="4120039" cy="1710656"/>
          </a:xfrm>
        </p:grpSpPr>
        <p:sp>
          <p:nvSpPr>
            <p:cNvPr id="6" name="圆角矩形 5"/>
            <p:cNvSpPr/>
            <p:nvPr/>
          </p:nvSpPr>
          <p:spPr>
            <a:xfrm>
              <a:off x="2650631" y="2100343"/>
              <a:ext cx="3213100" cy="11988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Type:Life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Subtype:Be-Born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Person: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毛泽东</a:t>
              </a: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1893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Place: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湖南湘潭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27619" y="3472444"/>
              <a:ext cx="4120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kumimoji="1" lang="zh-CN" altLang="en-US" sz="1600" dirty="0"/>
                <a:t>  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1893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   出生   于    湖南    湘潭。</a:t>
              </a:r>
            </a:p>
          </p:txBody>
        </p:sp>
        <p:cxnSp>
          <p:nvCxnSpPr>
            <p:cNvPr id="12" name="曲线连接符 11"/>
            <p:cNvCxnSpPr>
              <a:endCxn id="10" idx="1"/>
            </p:cNvCxnSpPr>
            <p:nvPr/>
          </p:nvCxnSpPr>
          <p:spPr>
            <a:xfrm rot="5400000">
              <a:off x="1971621" y="2793940"/>
              <a:ext cx="1103780" cy="591783"/>
            </a:xfrm>
            <a:prstGeom prst="curvedConnector4">
              <a:avLst>
                <a:gd name="adj1" fmla="val 42332"/>
                <a:gd name="adj2" fmla="val 138629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曲线连接符 18"/>
            <p:cNvCxnSpPr/>
            <p:nvPr/>
          </p:nvCxnSpPr>
          <p:spPr>
            <a:xfrm rot="5400000">
              <a:off x="3284975" y="2888097"/>
              <a:ext cx="846851" cy="660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曲线连接符 21"/>
            <p:cNvCxnSpPr/>
            <p:nvPr/>
          </p:nvCxnSpPr>
          <p:spPr>
            <a:xfrm>
              <a:off x="4216400" y="3086974"/>
              <a:ext cx="1358900" cy="38547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endCxn id="10" idx="2"/>
            </p:cNvCxnSpPr>
            <p:nvPr/>
          </p:nvCxnSpPr>
          <p:spPr>
            <a:xfrm rot="5400000">
              <a:off x="4271008" y="2341606"/>
              <a:ext cx="1486024" cy="1452761"/>
            </a:xfrm>
            <a:prstGeom prst="curvedConnector5">
              <a:avLst>
                <a:gd name="adj1" fmla="val 38609"/>
                <a:gd name="adj2" fmla="val -57536"/>
                <a:gd name="adj3" fmla="val 115383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5710512" y="2443224"/>
            <a:ext cx="535828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“出生”是该事件的触发词，所触发的事件类别（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，子类别（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Subtype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Be-Born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。事件的三个组成元素“毛泽东”“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年”“湖南湘潭”，分别对应着该类（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Life/Be-Born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）事件模板中的三个元素标签，即：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603375" y="400050"/>
            <a:ext cx="56889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事件抽取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7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自动文摘</a:t>
            </a:r>
          </a:p>
        </p:txBody>
      </p:sp>
      <p:sp>
        <p:nvSpPr>
          <p:cNvPr id="3" name="矩形 2"/>
          <p:cNvSpPr/>
          <p:nvPr/>
        </p:nvSpPr>
        <p:spPr>
          <a:xfrm>
            <a:off x="730002" y="1354544"/>
            <a:ext cx="10731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自动文摘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是利用计算机按照某类应用自动地将文本（或文本集合）转换生成简短摘要的一种信息压缩技术</a:t>
            </a:r>
          </a:p>
          <a:p>
            <a:pPr indent="457200">
              <a:lnSpc>
                <a:spcPct val="125000"/>
              </a:lnSpc>
            </a:pP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要求：信息量足、覆盖面广、冗余度低和可读性高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6205" y="2746691"/>
            <a:ext cx="522822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抽取式摘要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从原文中抽取已有句子组成摘要（排序）</a:t>
            </a: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生成式摘要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改写或重新组织原文内容形成最终文摘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370270" y="2831872"/>
            <a:ext cx="5337831" cy="3718351"/>
            <a:chOff x="5255471" y="3923048"/>
            <a:chExt cx="3070667" cy="21020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471" y="3923048"/>
              <a:ext cx="3024438" cy="190325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215739" y="5754223"/>
              <a:ext cx="2110399" cy="270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基于图模型的方法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28074" y="4884952"/>
            <a:ext cx="4410158" cy="1684425"/>
            <a:chOff x="787400" y="5035781"/>
            <a:chExt cx="4410158" cy="1684425"/>
          </a:xfrm>
        </p:grpSpPr>
        <p:pic>
          <p:nvPicPr>
            <p:cNvPr id="19" name="图片 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88"/>
            <a:stretch>
              <a:fillRect/>
            </a:stretch>
          </p:blipFill>
          <p:spPr bwMode="auto">
            <a:xfrm>
              <a:off x="787400" y="5035781"/>
              <a:ext cx="4410158" cy="137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1937279" y="6413501"/>
              <a:ext cx="2110399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理解式摘要抽取方法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944" y="400051"/>
            <a:ext cx="51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信息推荐</a:t>
            </a:r>
          </a:p>
        </p:txBody>
      </p:sp>
      <p:sp>
        <p:nvSpPr>
          <p:cNvPr id="3" name="矩形 2"/>
          <p:cNvSpPr/>
          <p:nvPr/>
        </p:nvSpPr>
        <p:spPr>
          <a:xfrm>
            <a:off x="460102" y="1268587"/>
            <a:ext cx="1093800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信息推荐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是指根据用户的习惯、偏好或兴趣，从不断到来的大规模信息中识别满足用户兴趣的信息的过程。广泛应用在电子商务、电影和视频、音乐、社交网络、阅读、基于位置的服务、个性化邮件和广告等。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26" y="2453667"/>
            <a:ext cx="3910818" cy="287611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3897" y="2714582"/>
            <a:ext cx="757811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协同过滤推荐</a:t>
            </a:r>
            <a:endParaRPr lang="zh-CN" altLang="en-US" sz="20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基于用户的协同过滤</a:t>
            </a: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基于物品的协同过滤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基于内容的推荐系统</a:t>
            </a:r>
            <a:endParaRPr lang="en-US" altLang="zh-CN" sz="20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使用元素的描述性属性进行推荐。如根据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Sophie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的听歌历史，推荐系统注意到她似乎喜欢乡村音乐，因此系统可以推荐相同或相似类型的歌曲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基于知识的推荐系统</a:t>
            </a:r>
            <a:endParaRPr lang="en-US" altLang="zh-CN" sz="20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高度重视知识源，不会存在冷启动的问题，但需要事先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将领域知识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整理成为规范的、可用的表达形式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3" y="2714582"/>
            <a:ext cx="1782764" cy="1626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l="10347" t="1" r="9029" b="6979"/>
          <a:stretch>
            <a:fillRect/>
          </a:stretch>
        </p:blipFill>
        <p:spPr>
          <a:xfrm>
            <a:off x="8043692" y="5281565"/>
            <a:ext cx="3324664" cy="1330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1884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" name="矩形 2"/>
          <p:cNvSpPr/>
          <p:nvPr/>
        </p:nvSpPr>
        <p:spPr>
          <a:xfrm>
            <a:off x="523894" y="1334184"/>
            <a:ext cx="11150654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问答系统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(question answering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是讨论如何从大规模真实文本中对指定的提问找出正确回答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的技术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，是集知识表示、信息检索、自然语言处理和智能推理等技术于一身的新一代搜索引擎。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形式的问答网站、聊天机器人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3346" y="2771558"/>
            <a:ext cx="837839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按照答案的生成反馈机制，问答系统可划分为：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基于检索式的问答系统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基于生成式的问答系统</a:t>
            </a:r>
          </a:p>
        </p:txBody>
      </p:sp>
      <p:pic>
        <p:nvPicPr>
          <p:cNvPr id="10242" name="Picture 2" descr="https://pic4.zhimg.com/80/v2-95e633d34999168cd5601a4926d3c950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80" y="4018997"/>
            <a:ext cx="4744657" cy="27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448972" y="3207814"/>
            <a:ext cx="4311180" cy="3693930"/>
            <a:chOff x="5196335" y="3280007"/>
            <a:chExt cx="2978796" cy="28270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6335" y="3280007"/>
              <a:ext cx="2978796" cy="255978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186763" y="579928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聊天机器人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83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" name="矩形 2"/>
          <p:cNvSpPr/>
          <p:nvPr/>
        </p:nvSpPr>
        <p:spPr>
          <a:xfrm>
            <a:off x="311249" y="1325836"/>
            <a:ext cx="107694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检索式自动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包括问句理解、信息检索、答案抽取三个功能组成部分。</a:t>
            </a:r>
          </a:p>
        </p:txBody>
      </p:sp>
      <p:sp>
        <p:nvSpPr>
          <p:cNvPr id="4" name="矩形 3"/>
          <p:cNvSpPr/>
          <p:nvPr/>
        </p:nvSpPr>
        <p:spPr>
          <a:xfrm>
            <a:off x="779079" y="1769680"/>
            <a:ext cx="52917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问句理解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问题分类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对输入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的问题进行处理分类并确定问题类型</a:t>
            </a: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主题焦点提取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：实现用户问题的信息需求的精确定位。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问题扩展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：分析问题中的潜在信息，提高答案的召回率</a:t>
            </a:r>
          </a:p>
        </p:txBody>
      </p:sp>
      <p:pic>
        <p:nvPicPr>
          <p:cNvPr id="11266" name="Picture 2" descr="https://oss-cn-hangzhou.aliyuncs.com/yqfiles/21769f02eefc709bf648dc9b0f3deee8d648dc9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5"/>
          <a:stretch>
            <a:fillRect/>
          </a:stretch>
        </p:blipFill>
        <p:spPr bwMode="auto">
          <a:xfrm>
            <a:off x="6337005" y="1879834"/>
            <a:ext cx="4880733" cy="26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57814" y="4606140"/>
            <a:ext cx="10704083" cy="191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信息检索：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从用户的问题中得到的关键词，对于数据库中的文档与关键词的计算匹配程度，从而获取若干个可能包含答案的候选文章，并且根据它们的相似度进行排序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答案抽取：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先从文章中提取出可能包含答案的段落，再对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段落进行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，抽取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段落中所包含的答案。引入诸如语义词典（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，知识库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Freebase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）等外部语义资源。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637" y="233100"/>
            <a:ext cx="2409734" cy="857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1608" y="1268587"/>
            <a:ext cx="83223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生成式问答系统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的答案生成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模式有多种情况：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答案完全在某篇原文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答案分别出现在多篇文章中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答案一部分出现在原文，一部分出现在问题中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答案的一部分出现在原文，另一部分是生成的新词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答案完全不在原文出现（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 / No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类型）</a:t>
            </a:r>
          </a:p>
        </p:txBody>
      </p:sp>
      <p:sp>
        <p:nvSpPr>
          <p:cNvPr id="6" name="矩形 5"/>
          <p:cNvSpPr/>
          <p:nvPr/>
        </p:nvSpPr>
        <p:spPr>
          <a:xfrm>
            <a:off x="229870" y="3836670"/>
            <a:ext cx="7498080" cy="278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根据训练数据</a:t>
            </a:r>
            <a:r>
              <a:rPr lang="zh-CN" altLang="en-US" sz="2000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先抽取出答案，然后利用这个特征再对文章生成答案。</a:t>
            </a:r>
            <a:endParaRPr lang="en-US" altLang="zh-CN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）抽取部分的模型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同时做了两个任务，预测答案，并对文档进行排序；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）生成部分的模型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将抽取部分标注的答案作为一个特征信息叠加到文章向量中，对这段文章和问题，重新通过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建模，得到一个综合的语义向量，再输入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中生成答案。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727686" y="1090965"/>
            <a:ext cx="4244574" cy="5637049"/>
            <a:chOff x="4957312" y="1216844"/>
            <a:chExt cx="3932688" cy="4921356"/>
          </a:xfrm>
        </p:grpSpPr>
        <p:pic>
          <p:nvPicPr>
            <p:cNvPr id="1026" name="Picture 2" descr="https://pic3.zhimg.com/80/v2-57ebbec22991394279d3fb6c6b3e82fa_h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12" y="3621420"/>
              <a:ext cx="3629025" cy="2130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6037939" y="5830423"/>
              <a:ext cx="21103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pic>
          <p:nvPicPr>
            <p:cNvPr id="1028" name="Picture 4" descr="https://pic3.zhimg.com/80/v2-56f8f6a6aefa62ced1b6876aa4e9085c_h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939" y="1216844"/>
              <a:ext cx="2516874" cy="24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8554813" y="1285295"/>
              <a:ext cx="335187" cy="22467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抽取部分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554813" y="3710282"/>
              <a:ext cx="335187" cy="22467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生成部分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518212" y="400051"/>
            <a:ext cx="34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0486" y="1435466"/>
            <a:ext cx="107788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 </a:t>
            </a:r>
            <a:r>
              <a:rPr lang="en-US" altLang="zh-CN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(machine translation, MT)</a:t>
            </a:r>
            <a:r>
              <a:rPr lang="en-US" altLang="zh-CN" sz="24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是用计算机把一种语言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源语言，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language)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翻译成另一种语言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目标语言，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 language)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的一门学科和技术。</a:t>
            </a:r>
          </a:p>
        </p:txBody>
      </p:sp>
      <p:sp>
        <p:nvSpPr>
          <p:cNvPr id="3" name="矩形 2"/>
          <p:cNvSpPr/>
          <p:nvPr/>
        </p:nvSpPr>
        <p:spPr>
          <a:xfrm>
            <a:off x="1496943" y="400051"/>
            <a:ext cx="51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59" y="2507875"/>
            <a:ext cx="5551715" cy="113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622997" y="3684757"/>
            <a:ext cx="4179841" cy="2702144"/>
            <a:chOff x="736945" y="4117140"/>
            <a:chExt cx="3698875" cy="2488977"/>
          </a:xfrm>
        </p:grpSpPr>
        <p:pic>
          <p:nvPicPr>
            <p:cNvPr id="5" name="图片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45" y="4117140"/>
              <a:ext cx="3698875" cy="221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660310" y="6298340"/>
              <a:ext cx="23225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基于统计模型的方法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92459" y="3655800"/>
            <a:ext cx="4236061" cy="2830061"/>
            <a:chOff x="4510988" y="4030128"/>
            <a:chExt cx="3748626" cy="2606803"/>
          </a:xfrm>
        </p:grpSpPr>
        <p:pic>
          <p:nvPicPr>
            <p:cNvPr id="6" name="图片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988" y="4030128"/>
              <a:ext cx="3748626" cy="2275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5441726" y="6329154"/>
              <a:ext cx="23225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基于神经网络模型的方法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8285" y="413385"/>
            <a:ext cx="70624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自然语言太难了（一）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3877" y="1434070"/>
            <a:ext cx="5343035" cy="59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中文分词（</a:t>
            </a:r>
            <a:r>
              <a:rPr lang="en-US" altLang="zh-CN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</a:t>
            </a:r>
            <a:r>
              <a:rPr lang="zh-CN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）困难</a:t>
            </a: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793750" y="2025650"/>
            <a:ext cx="106889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一行行行行行，一行不行行行不行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来到杨过曾经生活过的地方，小龙女说：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我也想过过过儿过过的生活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另一个宿舍的人说你们宿舍的地得扫了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校长说衣服上除了校徽别别别的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来到儿子等校车的地方，邓超对孙俪说：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我也想等等等等等过的那辆车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一位友好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的哥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谭市民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9" y="1498775"/>
            <a:ext cx="461108" cy="461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46001" y="2030536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81" y="400051"/>
            <a:ext cx="3328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646001" y="2977374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词级分析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46000" y="392457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句章级分析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652985" y="486881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8285" y="413385"/>
            <a:ext cx="70624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自然语言太难了（二）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3877" y="1434070"/>
            <a:ext cx="5343035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歧义</a:t>
            </a:r>
            <a:r>
              <a:rPr lang="en-US" altLang="zh-CN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(ambiguity)</a:t>
            </a: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 </a:t>
            </a:r>
          </a:p>
        </p:txBody>
      </p:sp>
      <p:sp>
        <p:nvSpPr>
          <p:cNvPr id="4" name="矩形 3"/>
          <p:cNvSpPr/>
          <p:nvPr/>
        </p:nvSpPr>
        <p:spPr>
          <a:xfrm>
            <a:off x="793919" y="2043315"/>
            <a:ext cx="10689244" cy="422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结构歧义</a:t>
            </a:r>
            <a:endParaRPr lang="zh-CN" altLang="en-US" sz="2400" dirty="0"/>
          </a:p>
          <a:p>
            <a:pPr marL="800100" lvl="1" indent="-342900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今天中午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吃馒头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今天中午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吃食堂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指代歧义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他快抱不起儿子了，因为他太胖了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语义歧义</a:t>
            </a:r>
            <a:endParaRPr lang="en-US" altLang="zh-CN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他说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她这个人真有意思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。她说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他这个人怪有意思的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。于是人们以为他们有了意思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(wish)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，并让他向她意思意思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(express)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。他火了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我根本没有那个意思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(thought)”!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她也生气 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你们这么说是什么意思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(intention)”?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事后有人说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真有意思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。也有人说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真没意思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(nonsense)”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9" y="1491790"/>
            <a:ext cx="461108" cy="461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30083" y="1370275"/>
            <a:ext cx="534303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未知语言现象 </a:t>
            </a:r>
          </a:p>
        </p:txBody>
      </p:sp>
      <p:sp>
        <p:nvSpPr>
          <p:cNvPr id="4" name="矩形 3"/>
          <p:cNvSpPr/>
          <p:nvPr/>
        </p:nvSpPr>
        <p:spPr>
          <a:xfrm>
            <a:off x="996168" y="1988068"/>
            <a:ext cx="10657118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zh-CN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新词</a:t>
            </a:r>
            <a:endParaRPr lang="en-US" altLang="zh-CN" sz="26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不明觉厉     累觉不爱      十动然拒</a:t>
            </a:r>
            <a:endParaRPr lang="zh-CN" altLang="en-US" sz="2400" dirty="0"/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旧词新义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母鸡      白骨精      潜水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新用法新结构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在口语中或部分网络语言中，不断出现一 些“非规范的”新的语句结构</a:t>
            </a:r>
          </a:p>
          <a:p>
            <a:pPr marL="457200" lvl="2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zh-CN" altLang="en-US" sz="2400" dirty="0"/>
              <a:t>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位出道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热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skr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0" y="1491790"/>
            <a:ext cx="461108" cy="4611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18285" y="413385"/>
            <a:ext cx="70624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自然语言太难了（三）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8817" y="1370275"/>
            <a:ext cx="534303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不同语系的差异</a:t>
            </a:r>
          </a:p>
        </p:txBody>
      </p:sp>
      <p:sp>
        <p:nvSpPr>
          <p:cNvPr id="4" name="矩形 3"/>
          <p:cNvSpPr/>
          <p:nvPr/>
        </p:nvSpPr>
        <p:spPr>
          <a:xfrm>
            <a:off x="1191232" y="2002735"/>
            <a:ext cx="10270666" cy="395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屈折语</a:t>
            </a:r>
            <a:endParaRPr lang="en-US" altLang="zh-CN" sz="26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用词的形态变化表示语法关系，如英语、法语等</a:t>
            </a:r>
            <a:endParaRPr lang="zh-CN" altLang="en-US" sz="2400" dirty="0"/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黏着语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词内有专门表示语法意义的附加成分，词根或词干与附加成分的结合不紧密，如日语、韩语、土耳其语等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孤立语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形态变化少，语法关系靠词序和虚词表示，如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汉语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4" y="1491790"/>
            <a:ext cx="461108" cy="4611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18285" y="413385"/>
            <a:ext cx="70624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自然语言太难了（四）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922" y="371916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092044" y="1769460"/>
            <a:ext cx="4078976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742922" y="17160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92043" y="2858032"/>
            <a:ext cx="4078977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42922" y="28046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92044" y="3999978"/>
            <a:ext cx="4078976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742922" y="39466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5285"/>
            <a:ext cx="5655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、</a:t>
            </a:r>
            <a:r>
              <a:rPr lang="en-US" altLang="zh-CN" dirty="0" smtClean="0"/>
              <a:t>LSTM/GRU</a:t>
            </a:r>
            <a:r>
              <a:rPr lang="zh-CN" altLang="en-US" dirty="0"/>
              <a:t>、</a:t>
            </a:r>
            <a:r>
              <a:rPr lang="zh-CN" dirty="0"/>
              <a:t>注意力机制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970" y="1800372"/>
            <a:ext cx="546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基本概念、词级分析、句章级分析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自然语言处理应用分析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3976" y="3016145"/>
            <a:ext cx="553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词向量、层级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、负采样、句向量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92044" y="5086645"/>
            <a:ext cx="4078976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42922" y="5035176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3970" y="5117557"/>
            <a:ext cx="565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RNN</a:t>
            </a:r>
            <a:r>
              <a:rPr lang="zh-CN" altLang="en-US" dirty="0" smtClean="0"/>
              <a:t>模型应用</a:t>
            </a:r>
            <a:endParaRPr lang="en-US" altLang="zh-CN" dirty="0" smtClean="0"/>
          </a:p>
          <a:p>
            <a:r>
              <a:rPr lang="zh-CN" altLang="en-US" dirty="0" smtClean="0"/>
              <a:t>实践：电影评论情感分析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99915" y="2831081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99914" y="471876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句子向量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99911" y="37803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词向量学习模型的优化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99910" y="1887009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4789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词向量的概念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2540" y="3821273"/>
            <a:ext cx="4293198" cy="285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1394888" y="1914434"/>
            <a:ext cx="5310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 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[0,0,0,0,0,0,0,1,0,……</a:t>
            </a:r>
            <a:r>
              <a:rPr lang="zh-CN" altLang="en-US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0,0,0,0,0,0,0]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 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[0,0,0,0,1,0,0,0,0,……</a:t>
            </a:r>
            <a:r>
              <a:rPr lang="zh-CN" altLang="en-US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0,0,0,0,0,0,0]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 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[0,0,0,1,0,0,0,0,0,……</a:t>
            </a:r>
            <a:r>
              <a:rPr lang="zh-CN" altLang="en-US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0,0,0,0,0,0,0]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 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[0,0,0,0,0,0,0,0,0,……</a:t>
            </a:r>
            <a:r>
              <a:rPr lang="zh-CN" altLang="en-US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008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1,0,0,0,0,0,0]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00166" y="1257301"/>
            <a:ext cx="10572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深度学习应用于自然语言处理之前，传统的词表</a:t>
            </a:r>
            <a:r>
              <a:rPr lang="zh-CN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通常</a:t>
            </a:r>
            <a:r>
              <a:rPr lang="zh-CN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方式表达</a:t>
            </a:r>
            <a:endParaRPr lang="zh-CN" altLang="en-US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578220" y="2197290"/>
            <a:ext cx="873456" cy="54590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86662" y="1743163"/>
            <a:ext cx="4286251" cy="16001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向量维度取决于语料库中词数，导致维数灾难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向量之间相互独立，看不出关联关系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00053" y="1316677"/>
            <a:ext cx="757237" cy="53698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将自然语言转化成机器理解符号</a:t>
            </a:r>
          </a:p>
        </p:txBody>
      </p:sp>
      <p:sp>
        <p:nvSpPr>
          <p:cNvPr id="19" name="椭圆 18"/>
          <p:cNvSpPr/>
          <p:nvPr/>
        </p:nvSpPr>
        <p:spPr>
          <a:xfrm>
            <a:off x="7581894" y="4567344"/>
            <a:ext cx="4286251" cy="16001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词向量中</a:t>
            </a:r>
            <a:r>
              <a:rPr lang="zh-CN" altLang="en-US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语义上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相近的词距离接近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词向量中</a:t>
            </a:r>
            <a:r>
              <a:rPr lang="zh-CN" altLang="en-US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语法上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相近的词距离接近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95398" y="3372559"/>
            <a:ext cx="10572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词向量可以将</a:t>
            </a: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one-hot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编码转化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为低维度的连续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值，也就是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稠密向量</a:t>
            </a:r>
            <a:endParaRPr lang="zh-CN" altLang="en-US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6580492" y="5024698"/>
            <a:ext cx="873456" cy="54590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4789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词向量的应用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6" descr="http://i.imgur.com/vM1dtF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151070"/>
            <a:ext cx="5936776" cy="3052439"/>
          </a:xfrm>
          <a:prstGeom prst="rect">
            <a:avLst/>
          </a:prstGeom>
          <a:noFill/>
        </p:spPr>
      </p:pic>
      <p:sp>
        <p:nvSpPr>
          <p:cNvPr id="23" name="矩形 22"/>
          <p:cNvSpPr/>
          <p:nvPr/>
        </p:nvSpPr>
        <p:spPr>
          <a:xfrm>
            <a:off x="859817" y="4979163"/>
            <a:ext cx="2743192" cy="17901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寻找相似词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信息检索查询扩展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知识推演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9816" y="4217191"/>
            <a:ext cx="2745142" cy="764274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计算相似度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69881" y="4981435"/>
            <a:ext cx="2743192" cy="17901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文档主题判别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69880" y="4219463"/>
            <a:ext cx="2745142" cy="76427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作为神经网络的输入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70760" y="4983707"/>
            <a:ext cx="3147730" cy="17901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无监督句子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文档表示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有监督句子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文档表示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70760" y="4221735"/>
            <a:ext cx="3147730" cy="7642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文档表示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2561" y="1135964"/>
            <a:ext cx="5859439" cy="280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99915" y="2831081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299914" y="471876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句子向量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99911" y="37803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词向量学习模型的优化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99910" y="1887009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r>
              <a:rPr kumimoji="1"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神经网络语言模型  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09432" y="1296537"/>
            <a:ext cx="1131399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词向量是在训练语言模型的同时获得的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，而语言模型就是判断给定字符串为自然语言的概率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P(w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依次表示字符串中的各个词。如果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大于某个阈值，就认为该字符串为自然语言。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031917" y="2457054"/>
          <a:ext cx="8575755" cy="459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7" name="Equation" r:id="rId4" imgW="4508500" imgH="228600" progId="Equation.DSMT4">
                  <p:embed/>
                </p:oleObj>
              </mc:Choice>
              <mc:Fallback>
                <p:oleObj name="Equation" r:id="rId4" imgW="45085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917" y="2457054"/>
                        <a:ext cx="8575755" cy="459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7"/>
          <p:cNvSpPr txBox="1"/>
          <p:nvPr/>
        </p:nvSpPr>
        <p:spPr>
          <a:xfrm>
            <a:off x="744511" y="2271339"/>
            <a:ext cx="1671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</a:p>
          <a:p>
            <a:pPr algn="ctr"/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415655" y="2538482"/>
            <a:ext cx="504966" cy="3275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4" descr="神经网络语言模型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5310" y="3227987"/>
            <a:ext cx="4587000" cy="3418473"/>
          </a:xfrm>
          <a:prstGeom prst="rect">
            <a:avLst/>
          </a:prstGeom>
          <a:noFill/>
        </p:spPr>
      </p:pic>
      <p:sp>
        <p:nvSpPr>
          <p:cNvPr id="18" name="圆角矩形 17"/>
          <p:cNvSpPr/>
          <p:nvPr/>
        </p:nvSpPr>
        <p:spPr>
          <a:xfrm>
            <a:off x="4902310" y="3371142"/>
            <a:ext cx="6905296" cy="3132161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从下往上依次为该模型的输入层、隐藏层和输出层。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）首先根据训练集生成词典</a:t>
            </a:r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）对于语料中的任意词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，获取其前面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个词，输入层将这前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个词的词向量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t-n+1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t-n+2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t-1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拼接起来；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）隐藏层通过激励函数将输入信息进行转换；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）输出层计算词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——CBOW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skip-gram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02900" y="1356077"/>
            <a:ext cx="448834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如果是用一个词的上下文作为输入，来预测这个词本身，则是 </a:t>
            </a:r>
            <a:r>
              <a:rPr lang="en-US" altLang="zh-CN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『CBOW 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6485067" y="1331184"/>
            <a:ext cx="474942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如果是用一个词语作为输入，来预测它的上下文词，则这个模型叫做</a:t>
            </a:r>
            <a:r>
              <a:rPr lang="en-US" altLang="zh-CN" dirty="0">
                <a:solidFill>
                  <a:srgbClr val="CC0099"/>
                </a:solidFill>
              </a:rPr>
              <a:t>『Skip-gram </a:t>
            </a:r>
            <a:r>
              <a:rPr lang="zh-CN" altLang="en-US" dirty="0">
                <a:solidFill>
                  <a:srgbClr val="CC0099"/>
                </a:solidFill>
              </a:rPr>
              <a:t>模型</a:t>
            </a:r>
            <a:r>
              <a:rPr lang="en-US" altLang="zh-CN" dirty="0" smtClean="0">
                <a:solidFill>
                  <a:srgbClr val="CC0099"/>
                </a:solidFill>
              </a:rPr>
              <a:t>』</a:t>
            </a:r>
            <a:endParaRPr lang="en-US" altLang="zh-CN" dirty="0">
              <a:solidFill>
                <a:srgbClr val="CC0099"/>
              </a:solidFill>
            </a:endParaRPr>
          </a:p>
        </p:txBody>
      </p:sp>
      <p:pic>
        <p:nvPicPr>
          <p:cNvPr id="20" name="图片 19" descr="http://img.blog.csdn.net/2015060710555316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5" y="2351619"/>
            <a:ext cx="3848667" cy="327387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/>
          <p:cNvSpPr/>
          <p:nvPr/>
        </p:nvSpPr>
        <p:spPr>
          <a:xfrm>
            <a:off x="326948" y="5692259"/>
            <a:ext cx="5790833" cy="7779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CBOW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与神经网络语言模型类似，不同之处在于隐藏层的计算方法不同，一个是向量串联，一个是按位累加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Object 1"/>
          <p:cNvGraphicFramePr/>
          <p:nvPr/>
        </p:nvGraphicFramePr>
        <p:xfrm>
          <a:off x="7342498" y="2347429"/>
          <a:ext cx="3684896" cy="326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2" name="Visio" r:id="rId5" imgW="6121400" imgH="6934200" progId="Visio.Drawing.15">
                  <p:embed/>
                </p:oleObj>
              </mc:Choice>
              <mc:Fallback>
                <p:oleObj name="Visio" r:id="rId5" imgW="6121400" imgH="6934200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2498" y="2347429"/>
                        <a:ext cx="3684896" cy="3261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588303" y="5692260"/>
            <a:ext cx="5227092" cy="7779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Skip-gram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中的隐藏层是输入的直接投影，共享给输出层的每一个神经元。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4" descr="https://images2015.cnblogs.com/blog/1042406/201707/1042406-20170713152436931-181749389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63463" y="2661314"/>
            <a:ext cx="5502165" cy="1228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75740" y="400050"/>
            <a:ext cx="5907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什么是自然语言处理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010" y="1196752"/>
            <a:ext cx="11375619" cy="147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自然语言处理研究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实现人与计算机之间用自然语言进行有效通信的各种理论和方法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。自然语言处理技术发展经历了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基于规则的方法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基于统计学习的方法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基于深度学习的方法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三个阶段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。自然语言处理由浅入深的四个层面分别是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形式、语义、推理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当前正处于由语义向推理的发展阶段。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91344" y="3039083"/>
            <a:ext cx="5278747" cy="3592887"/>
            <a:chOff x="6883338" y="2928911"/>
            <a:chExt cx="5278747" cy="3592887"/>
          </a:xfrm>
        </p:grpSpPr>
        <p:sp>
          <p:nvSpPr>
            <p:cNvPr id="19" name="椭圆 18"/>
            <p:cNvSpPr/>
            <p:nvPr/>
          </p:nvSpPr>
          <p:spPr>
            <a:xfrm>
              <a:off x="8364030" y="5562305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椭圆 19"/>
            <p:cNvSpPr/>
            <p:nvPr/>
          </p:nvSpPr>
          <p:spPr>
            <a:xfrm>
              <a:off x="8174352" y="5653614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975619" y="5725737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椭圆 21"/>
            <p:cNvSpPr/>
            <p:nvPr/>
          </p:nvSpPr>
          <p:spPr>
            <a:xfrm>
              <a:off x="9274683" y="4505323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椭圆 22"/>
            <p:cNvSpPr/>
            <p:nvPr/>
          </p:nvSpPr>
          <p:spPr>
            <a:xfrm>
              <a:off x="9198208" y="4691139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椭圆 23"/>
            <p:cNvSpPr/>
            <p:nvPr/>
          </p:nvSpPr>
          <p:spPr>
            <a:xfrm>
              <a:off x="9143871" y="3106555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椭圆 24"/>
            <p:cNvSpPr/>
            <p:nvPr/>
          </p:nvSpPr>
          <p:spPr>
            <a:xfrm>
              <a:off x="9283739" y="3017733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椭圆 25"/>
            <p:cNvSpPr/>
            <p:nvPr/>
          </p:nvSpPr>
          <p:spPr>
            <a:xfrm>
              <a:off x="9423607" y="2928911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椭圆 26"/>
            <p:cNvSpPr/>
            <p:nvPr/>
          </p:nvSpPr>
          <p:spPr>
            <a:xfrm>
              <a:off x="9563475" y="3017733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椭圆 27"/>
            <p:cNvSpPr/>
            <p:nvPr/>
          </p:nvSpPr>
          <p:spPr>
            <a:xfrm>
              <a:off x="9703344" y="3106555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椭圆 28"/>
            <p:cNvSpPr/>
            <p:nvPr/>
          </p:nvSpPr>
          <p:spPr>
            <a:xfrm>
              <a:off x="9423607" y="3116148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椭圆 29"/>
            <p:cNvSpPr/>
            <p:nvPr/>
          </p:nvSpPr>
          <p:spPr>
            <a:xfrm>
              <a:off x="9423607" y="3303740"/>
              <a:ext cx="100624" cy="100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7485074" y="5788129"/>
              <a:ext cx="2787390" cy="733669"/>
            </a:xfrm>
            <a:custGeom>
              <a:avLst/>
              <a:gdLst>
                <a:gd name="connsiteX0" fmla="*/ 0 w 2170473"/>
                <a:gd name="connsiteY0" fmla="*/ 96995 h 581961"/>
                <a:gd name="connsiteX1" fmla="*/ 96995 w 2170473"/>
                <a:gd name="connsiteY1" fmla="*/ 0 h 581961"/>
                <a:gd name="connsiteX2" fmla="*/ 2073478 w 2170473"/>
                <a:gd name="connsiteY2" fmla="*/ 0 h 581961"/>
                <a:gd name="connsiteX3" fmla="*/ 2170473 w 2170473"/>
                <a:gd name="connsiteY3" fmla="*/ 96995 h 581961"/>
                <a:gd name="connsiteX4" fmla="*/ 2170473 w 2170473"/>
                <a:gd name="connsiteY4" fmla="*/ 484966 h 581961"/>
                <a:gd name="connsiteX5" fmla="*/ 2073478 w 2170473"/>
                <a:gd name="connsiteY5" fmla="*/ 581961 h 581961"/>
                <a:gd name="connsiteX6" fmla="*/ 96995 w 2170473"/>
                <a:gd name="connsiteY6" fmla="*/ 581961 h 581961"/>
                <a:gd name="connsiteX7" fmla="*/ 0 w 2170473"/>
                <a:gd name="connsiteY7" fmla="*/ 484966 h 581961"/>
                <a:gd name="connsiteX8" fmla="*/ 0 w 2170473"/>
                <a:gd name="connsiteY8" fmla="*/ 96995 h 58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0473" h="581961">
                  <a:moveTo>
                    <a:pt x="0" y="96995"/>
                  </a:moveTo>
                  <a:cubicBezTo>
                    <a:pt x="0" y="43426"/>
                    <a:pt x="43426" y="0"/>
                    <a:pt x="96995" y="0"/>
                  </a:cubicBezTo>
                  <a:lnTo>
                    <a:pt x="2073478" y="0"/>
                  </a:lnTo>
                  <a:cubicBezTo>
                    <a:pt x="2127047" y="0"/>
                    <a:pt x="2170473" y="43426"/>
                    <a:pt x="2170473" y="96995"/>
                  </a:cubicBezTo>
                  <a:lnTo>
                    <a:pt x="2170473" y="484966"/>
                  </a:lnTo>
                  <a:cubicBezTo>
                    <a:pt x="2170473" y="538535"/>
                    <a:pt x="2127047" y="581961"/>
                    <a:pt x="2073478" y="581961"/>
                  </a:cubicBezTo>
                  <a:lnTo>
                    <a:pt x="96995" y="581961"/>
                  </a:lnTo>
                  <a:cubicBezTo>
                    <a:pt x="43426" y="581961"/>
                    <a:pt x="0" y="538535"/>
                    <a:pt x="0" y="484966"/>
                  </a:cubicBezTo>
                  <a:lnTo>
                    <a:pt x="0" y="96995"/>
                  </a:lnTo>
                  <a:close/>
                </a:path>
              </a:pathLst>
            </a:custGeom>
            <a:solidFill>
              <a:srgbClr val="FFC000">
                <a:alpha val="7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826" tIns="96989" rIns="96989" bIns="96989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1990</a:t>
              </a: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年以前</a:t>
              </a:r>
              <a:endParaRPr lang="en-US" altLang="zh-CN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基于规则的方法</a:t>
              </a:r>
              <a:endPara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883338" y="5369245"/>
              <a:ext cx="1006246" cy="1006175"/>
            </a:xfrm>
            <a:prstGeom prst="ellipse">
              <a:avLst/>
            </a:prstGeom>
            <a:blipFill>
              <a:blip r:embed="rId2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任意多边形 32"/>
            <p:cNvSpPr/>
            <p:nvPr/>
          </p:nvSpPr>
          <p:spPr>
            <a:xfrm>
              <a:off x="8866738" y="4829057"/>
              <a:ext cx="2811452" cy="779869"/>
            </a:xfrm>
            <a:custGeom>
              <a:avLst/>
              <a:gdLst>
                <a:gd name="connsiteX0" fmla="*/ 0 w 2170473"/>
                <a:gd name="connsiteY0" fmla="*/ 129981 h 779869"/>
                <a:gd name="connsiteX1" fmla="*/ 129981 w 2170473"/>
                <a:gd name="connsiteY1" fmla="*/ 0 h 779869"/>
                <a:gd name="connsiteX2" fmla="*/ 2040492 w 2170473"/>
                <a:gd name="connsiteY2" fmla="*/ 0 h 779869"/>
                <a:gd name="connsiteX3" fmla="*/ 2170473 w 2170473"/>
                <a:gd name="connsiteY3" fmla="*/ 129981 h 779869"/>
                <a:gd name="connsiteX4" fmla="*/ 2170473 w 2170473"/>
                <a:gd name="connsiteY4" fmla="*/ 649888 h 779869"/>
                <a:gd name="connsiteX5" fmla="*/ 2040492 w 2170473"/>
                <a:gd name="connsiteY5" fmla="*/ 779869 h 779869"/>
                <a:gd name="connsiteX6" fmla="*/ 129981 w 2170473"/>
                <a:gd name="connsiteY6" fmla="*/ 779869 h 779869"/>
                <a:gd name="connsiteX7" fmla="*/ 0 w 2170473"/>
                <a:gd name="connsiteY7" fmla="*/ 649888 h 779869"/>
                <a:gd name="connsiteX8" fmla="*/ 0 w 2170473"/>
                <a:gd name="connsiteY8" fmla="*/ 129981 h 77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0473" h="779869">
                  <a:moveTo>
                    <a:pt x="0" y="129981"/>
                  </a:moveTo>
                  <a:cubicBezTo>
                    <a:pt x="0" y="58194"/>
                    <a:pt x="58194" y="0"/>
                    <a:pt x="129981" y="0"/>
                  </a:cubicBezTo>
                  <a:lnTo>
                    <a:pt x="2040492" y="0"/>
                  </a:lnTo>
                  <a:cubicBezTo>
                    <a:pt x="2112279" y="0"/>
                    <a:pt x="2170473" y="58194"/>
                    <a:pt x="2170473" y="129981"/>
                  </a:cubicBezTo>
                  <a:lnTo>
                    <a:pt x="2170473" y="649888"/>
                  </a:lnTo>
                  <a:cubicBezTo>
                    <a:pt x="2170473" y="721675"/>
                    <a:pt x="2112279" y="779869"/>
                    <a:pt x="2040492" y="779869"/>
                  </a:cubicBezTo>
                  <a:lnTo>
                    <a:pt x="129981" y="779869"/>
                  </a:lnTo>
                  <a:cubicBezTo>
                    <a:pt x="58194" y="779869"/>
                    <a:pt x="0" y="721675"/>
                    <a:pt x="0" y="649888"/>
                  </a:cubicBezTo>
                  <a:lnTo>
                    <a:pt x="0" y="129981"/>
                  </a:lnTo>
                  <a:close/>
                </a:path>
              </a:pathLst>
            </a:custGeom>
            <a:solidFill>
              <a:srgbClr val="92D050">
                <a:alpha val="7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7487" tIns="106650" rIns="106650" bIns="10665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1990</a:t>
              </a: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~2012</a:t>
              </a: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基于统计的学习方法</a:t>
              </a:r>
              <a:endPara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196520" y="4613548"/>
              <a:ext cx="1006246" cy="1006175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任意多边形 34"/>
            <p:cNvSpPr/>
            <p:nvPr/>
          </p:nvSpPr>
          <p:spPr>
            <a:xfrm>
              <a:off x="9445171" y="3756767"/>
              <a:ext cx="2716914" cy="854715"/>
            </a:xfrm>
            <a:custGeom>
              <a:avLst/>
              <a:gdLst>
                <a:gd name="connsiteX0" fmla="*/ 0 w 2170473"/>
                <a:gd name="connsiteY0" fmla="*/ 142455 h 854715"/>
                <a:gd name="connsiteX1" fmla="*/ 142455 w 2170473"/>
                <a:gd name="connsiteY1" fmla="*/ 0 h 854715"/>
                <a:gd name="connsiteX2" fmla="*/ 2028018 w 2170473"/>
                <a:gd name="connsiteY2" fmla="*/ 0 h 854715"/>
                <a:gd name="connsiteX3" fmla="*/ 2170473 w 2170473"/>
                <a:gd name="connsiteY3" fmla="*/ 142455 h 854715"/>
                <a:gd name="connsiteX4" fmla="*/ 2170473 w 2170473"/>
                <a:gd name="connsiteY4" fmla="*/ 712260 h 854715"/>
                <a:gd name="connsiteX5" fmla="*/ 2028018 w 2170473"/>
                <a:gd name="connsiteY5" fmla="*/ 854715 h 854715"/>
                <a:gd name="connsiteX6" fmla="*/ 142455 w 2170473"/>
                <a:gd name="connsiteY6" fmla="*/ 854715 h 854715"/>
                <a:gd name="connsiteX7" fmla="*/ 0 w 2170473"/>
                <a:gd name="connsiteY7" fmla="*/ 712260 h 854715"/>
                <a:gd name="connsiteX8" fmla="*/ 0 w 2170473"/>
                <a:gd name="connsiteY8" fmla="*/ 142455 h 85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0473" h="854715">
                  <a:moveTo>
                    <a:pt x="0" y="142455"/>
                  </a:moveTo>
                  <a:cubicBezTo>
                    <a:pt x="0" y="63779"/>
                    <a:pt x="63779" y="0"/>
                    <a:pt x="142455" y="0"/>
                  </a:cubicBezTo>
                  <a:lnTo>
                    <a:pt x="2028018" y="0"/>
                  </a:lnTo>
                  <a:cubicBezTo>
                    <a:pt x="2106694" y="0"/>
                    <a:pt x="2170473" y="63779"/>
                    <a:pt x="2170473" y="142455"/>
                  </a:cubicBezTo>
                  <a:lnTo>
                    <a:pt x="2170473" y="712260"/>
                  </a:lnTo>
                  <a:cubicBezTo>
                    <a:pt x="2170473" y="790936"/>
                    <a:pt x="2106694" y="854715"/>
                    <a:pt x="2028018" y="854715"/>
                  </a:cubicBezTo>
                  <a:lnTo>
                    <a:pt x="142455" y="854715"/>
                  </a:lnTo>
                  <a:cubicBezTo>
                    <a:pt x="63779" y="854715"/>
                    <a:pt x="0" y="790936"/>
                    <a:pt x="0" y="712260"/>
                  </a:cubicBezTo>
                  <a:lnTo>
                    <a:pt x="0" y="142455"/>
                  </a:lnTo>
                  <a:close/>
                </a:path>
              </a:pathLst>
            </a:custGeom>
            <a:solidFill>
              <a:srgbClr val="FF5050">
                <a:alpha val="7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1141" tIns="110304" rIns="110304" bIns="110304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kern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基于深度学习的方法</a:t>
              </a:r>
              <a:endPara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8920484" y="3467389"/>
              <a:ext cx="1006246" cy="100617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文本框 36"/>
            <p:cNvSpPr txBox="1"/>
            <p:nvPr/>
          </p:nvSpPr>
          <p:spPr>
            <a:xfrm>
              <a:off x="7032104" y="479176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规则驱动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91286" y="346766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数据驱动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右箭头 42"/>
            <p:cNvSpPr/>
            <p:nvPr/>
          </p:nvSpPr>
          <p:spPr bwMode="auto">
            <a:xfrm rot="18584339">
              <a:off x="7352805" y="4206214"/>
              <a:ext cx="885018" cy="240660"/>
            </a:xfrm>
            <a:prstGeom prst="rightArrow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287044" y="2898682"/>
            <a:ext cx="6858630" cy="3565076"/>
            <a:chOff x="205264" y="2945033"/>
            <a:chExt cx="6858630" cy="3565076"/>
          </a:xfrm>
        </p:grpSpPr>
        <p:grpSp>
          <p:nvGrpSpPr>
            <p:cNvPr id="40" name="组合 39"/>
            <p:cNvGrpSpPr/>
            <p:nvPr/>
          </p:nvGrpSpPr>
          <p:grpSpPr>
            <a:xfrm>
              <a:off x="205264" y="2945033"/>
              <a:ext cx="6858630" cy="3565076"/>
              <a:chOff x="253897" y="2774380"/>
              <a:chExt cx="6858630" cy="3565076"/>
            </a:xfrm>
          </p:grpSpPr>
          <p:sp>
            <p:nvSpPr>
              <p:cNvPr id="45" name="Freeform 3"/>
              <p:cNvSpPr/>
              <p:nvPr/>
            </p:nvSpPr>
            <p:spPr bwMode="gray">
              <a:xfrm>
                <a:off x="323166" y="3060002"/>
                <a:ext cx="6708938" cy="2043970"/>
              </a:xfrm>
              <a:custGeom>
                <a:avLst/>
                <a:gdLst>
                  <a:gd name="T0" fmla="*/ 0 w 5424"/>
                  <a:gd name="T1" fmla="*/ 1440 h 1488"/>
                  <a:gd name="T2" fmla="*/ 0 w 5424"/>
                  <a:gd name="T3" fmla="*/ 1488 h 1488"/>
                  <a:gd name="T4" fmla="*/ 1152 w 5424"/>
                  <a:gd name="T5" fmla="*/ 1488 h 1488"/>
                  <a:gd name="T6" fmla="*/ 1392 w 5424"/>
                  <a:gd name="T7" fmla="*/ 1008 h 1488"/>
                  <a:gd name="T8" fmla="*/ 2544 w 5424"/>
                  <a:gd name="T9" fmla="*/ 1008 h 1488"/>
                  <a:gd name="T10" fmla="*/ 2832 w 5424"/>
                  <a:gd name="T11" fmla="*/ 528 h 1488"/>
                  <a:gd name="T12" fmla="*/ 3984 w 5424"/>
                  <a:gd name="T13" fmla="*/ 528 h 1488"/>
                  <a:gd name="T14" fmla="*/ 4272 w 5424"/>
                  <a:gd name="T15" fmla="*/ 48 h 1488"/>
                  <a:gd name="T16" fmla="*/ 5424 w 5424"/>
                  <a:gd name="T17" fmla="*/ 48 h 1488"/>
                  <a:gd name="T18" fmla="*/ 5424 w 5424"/>
                  <a:gd name="T19" fmla="*/ 0 h 1488"/>
                  <a:gd name="T20" fmla="*/ 4272 w 5424"/>
                  <a:gd name="T21" fmla="*/ 0 h 1488"/>
                  <a:gd name="T22" fmla="*/ 3984 w 5424"/>
                  <a:gd name="T23" fmla="*/ 480 h 1488"/>
                  <a:gd name="T24" fmla="*/ 2832 w 5424"/>
                  <a:gd name="T25" fmla="*/ 480 h 1488"/>
                  <a:gd name="T26" fmla="*/ 2544 w 5424"/>
                  <a:gd name="T27" fmla="*/ 960 h 1488"/>
                  <a:gd name="T28" fmla="*/ 1392 w 5424"/>
                  <a:gd name="T29" fmla="*/ 960 h 1488"/>
                  <a:gd name="T30" fmla="*/ 1152 w 5424"/>
                  <a:gd name="T31" fmla="*/ 1440 h 1488"/>
                  <a:gd name="T32" fmla="*/ 0 w 5424"/>
                  <a:gd name="T33" fmla="*/ 1440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24" h="1488">
                    <a:moveTo>
                      <a:pt x="0" y="1440"/>
                    </a:moveTo>
                    <a:lnTo>
                      <a:pt x="0" y="1488"/>
                    </a:lnTo>
                    <a:lnTo>
                      <a:pt x="1152" y="1488"/>
                    </a:lnTo>
                    <a:lnTo>
                      <a:pt x="1392" y="1008"/>
                    </a:lnTo>
                    <a:lnTo>
                      <a:pt x="2544" y="1008"/>
                    </a:lnTo>
                    <a:lnTo>
                      <a:pt x="2832" y="528"/>
                    </a:lnTo>
                    <a:lnTo>
                      <a:pt x="3984" y="528"/>
                    </a:lnTo>
                    <a:lnTo>
                      <a:pt x="4272" y="48"/>
                    </a:lnTo>
                    <a:lnTo>
                      <a:pt x="5424" y="48"/>
                    </a:lnTo>
                    <a:lnTo>
                      <a:pt x="5424" y="0"/>
                    </a:lnTo>
                    <a:lnTo>
                      <a:pt x="4272" y="0"/>
                    </a:lnTo>
                    <a:lnTo>
                      <a:pt x="3984" y="480"/>
                    </a:lnTo>
                    <a:lnTo>
                      <a:pt x="2832" y="480"/>
                    </a:lnTo>
                    <a:lnTo>
                      <a:pt x="2544" y="960"/>
                    </a:lnTo>
                    <a:lnTo>
                      <a:pt x="1392" y="960"/>
                    </a:lnTo>
                    <a:lnTo>
                      <a:pt x="1152" y="1440"/>
                    </a:lnTo>
                    <a:lnTo>
                      <a:pt x="0" y="1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18CD3"/>
                  </a:gs>
                  <a:gs pos="100000">
                    <a:srgbClr val="518CD3">
                      <a:gamma/>
                      <a:tint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scene3d>
                <a:camera prst="legacyPerspectiveTop"/>
                <a:lightRig rig="legacyNormal3" dir="r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518CD3"/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noFill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253897" y="5153216"/>
                <a:ext cx="1390371" cy="400110"/>
                <a:chOff x="354163" y="5131990"/>
                <a:chExt cx="1390371" cy="400110"/>
              </a:xfrm>
            </p:grpSpPr>
            <p:grpSp>
              <p:nvGrpSpPr>
                <p:cNvPr id="73" name="Group 14"/>
                <p:cNvGrpSpPr/>
                <p:nvPr/>
              </p:nvGrpSpPr>
              <p:grpSpPr bwMode="auto">
                <a:xfrm>
                  <a:off x="354163" y="5158998"/>
                  <a:ext cx="1390371" cy="317976"/>
                  <a:chOff x="550" y="967"/>
                  <a:chExt cx="2330" cy="294"/>
                </a:xfrm>
              </p:grpSpPr>
              <p:sp>
                <p:nvSpPr>
                  <p:cNvPr id="75" name="AutoShape 15"/>
                  <p:cNvSpPr>
                    <a:spLocks noChangeArrowheads="1"/>
                  </p:cNvSpPr>
                  <p:nvPr/>
                </p:nvSpPr>
                <p:spPr bwMode="gray">
                  <a:xfrm>
                    <a:off x="550" y="967"/>
                    <a:ext cx="2330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>
                    <a:noFill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3289A8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" name="AutoShape 16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771" y="1004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" name="AutoShape 17"/>
                  <p:cNvSpPr>
                    <a:spLocks noChangeArrowheads="1"/>
                  </p:cNvSpPr>
                  <p:nvPr/>
                </p:nvSpPr>
                <p:spPr bwMode="gray">
                  <a:xfrm>
                    <a:off x="581" y="990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4" name="文本框 73"/>
                <p:cNvSpPr txBox="1"/>
                <p:nvPr/>
              </p:nvSpPr>
              <p:spPr>
                <a:xfrm>
                  <a:off x="741036" y="5131990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形式</a:t>
                  </a:r>
                  <a:endPara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2118523" y="4486772"/>
                <a:ext cx="1390371" cy="416946"/>
                <a:chOff x="1906406" y="4556575"/>
                <a:chExt cx="1390371" cy="416946"/>
              </a:xfrm>
            </p:grpSpPr>
            <p:grpSp>
              <p:nvGrpSpPr>
                <p:cNvPr id="68" name="Group 24"/>
                <p:cNvGrpSpPr/>
                <p:nvPr/>
              </p:nvGrpSpPr>
              <p:grpSpPr bwMode="auto">
                <a:xfrm>
                  <a:off x="1906406" y="4573921"/>
                  <a:ext cx="1390371" cy="399600"/>
                  <a:chOff x="406" y="980"/>
                  <a:chExt cx="2330" cy="294"/>
                </a:xfrm>
              </p:grpSpPr>
              <p:sp>
                <p:nvSpPr>
                  <p:cNvPr id="70" name="AutoShape 25"/>
                  <p:cNvSpPr>
                    <a:spLocks noChangeArrowheads="1"/>
                  </p:cNvSpPr>
                  <p:nvPr/>
                </p:nvSpPr>
                <p:spPr bwMode="gray">
                  <a:xfrm>
                    <a:off x="406" y="980"/>
                    <a:ext cx="2330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>
                    <a:noFill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3289A8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" name="AutoShape 26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" name="AutoShape 27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69" name="文本框 68"/>
                <p:cNvSpPr txBox="1"/>
                <p:nvPr/>
              </p:nvSpPr>
              <p:spPr>
                <a:xfrm>
                  <a:off x="2218168" y="4556575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语义</a:t>
                  </a:r>
                  <a:endPara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795011" y="3813213"/>
                <a:ext cx="1390370" cy="403319"/>
                <a:chOff x="3467675" y="3960344"/>
                <a:chExt cx="1390370" cy="403319"/>
              </a:xfrm>
            </p:grpSpPr>
            <p:grpSp>
              <p:nvGrpSpPr>
                <p:cNvPr id="63" name="Group 29"/>
                <p:cNvGrpSpPr/>
                <p:nvPr/>
              </p:nvGrpSpPr>
              <p:grpSpPr bwMode="auto">
                <a:xfrm>
                  <a:off x="3467675" y="3964063"/>
                  <a:ext cx="1390370" cy="399600"/>
                  <a:chOff x="406" y="980"/>
                  <a:chExt cx="2330" cy="294"/>
                </a:xfrm>
              </p:grpSpPr>
              <p:sp>
                <p:nvSpPr>
                  <p:cNvPr id="65" name="AutoShape 30"/>
                  <p:cNvSpPr>
                    <a:spLocks noChangeArrowheads="1"/>
                  </p:cNvSpPr>
                  <p:nvPr/>
                </p:nvSpPr>
                <p:spPr bwMode="gray">
                  <a:xfrm>
                    <a:off x="406" y="980"/>
                    <a:ext cx="2330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>
                    <a:noFill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3289A8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6" name="AutoShape 31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7" name="AutoShape 32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64" name="文本框 63"/>
                <p:cNvSpPr txBox="1"/>
                <p:nvPr/>
              </p:nvSpPr>
              <p:spPr>
                <a:xfrm>
                  <a:off x="3805777" y="3960344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推理</a:t>
                  </a:r>
                  <a:endPara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513775" y="3147761"/>
                <a:ext cx="1390370" cy="405824"/>
                <a:chOff x="5096081" y="3370882"/>
                <a:chExt cx="1390370" cy="405824"/>
              </a:xfrm>
            </p:grpSpPr>
            <p:grpSp>
              <p:nvGrpSpPr>
                <p:cNvPr id="58" name="Group 34"/>
                <p:cNvGrpSpPr/>
                <p:nvPr/>
              </p:nvGrpSpPr>
              <p:grpSpPr bwMode="auto">
                <a:xfrm>
                  <a:off x="5096081" y="3370882"/>
                  <a:ext cx="1390370" cy="399600"/>
                  <a:chOff x="406" y="980"/>
                  <a:chExt cx="2330" cy="294"/>
                </a:xfrm>
              </p:grpSpPr>
              <p:sp>
                <p:nvSpPr>
                  <p:cNvPr id="60" name="AutoShape 35"/>
                  <p:cNvSpPr>
                    <a:spLocks noChangeArrowheads="1"/>
                  </p:cNvSpPr>
                  <p:nvPr/>
                </p:nvSpPr>
                <p:spPr bwMode="gray">
                  <a:xfrm>
                    <a:off x="406" y="980"/>
                    <a:ext cx="2330" cy="29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E15D7C"/>
                      </a:gs>
                      <a:gs pos="50000">
                        <a:srgbClr val="E15D7C">
                          <a:gamma/>
                          <a:tint val="72941"/>
                          <a:invGamma/>
                        </a:srgbClr>
                      </a:gs>
                      <a:gs pos="100000">
                        <a:srgbClr val="E15D7C"/>
                      </a:gs>
                    </a:gsLst>
                    <a:lin ang="0" scaled="1"/>
                  </a:gradFill>
                  <a:ln>
                    <a:noFill/>
                  </a:ln>
                  <a:effectLst>
                    <a:outerShdw dist="35921" dir="2700000" algn="ctr" rotWithShape="0">
                      <a:srgbClr val="080808">
                        <a:alpha val="50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3289A8"/>
                        </a:solidFill>
                        <a:round/>
                      </a14:hiddenLine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1" name="AutoShape 36"/>
                  <p:cNvSpPr>
                    <a:spLocks noChangeArrowheads="1"/>
                  </p:cNvSpPr>
                  <p:nvPr/>
                </p:nvSpPr>
                <p:spPr bwMode="gray">
                  <a:xfrm flipH="1">
                    <a:off x="2620" y="1005"/>
                    <a:ext cx="104" cy="246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2" name="AutoShape 37"/>
                  <p:cNvSpPr>
                    <a:spLocks noChangeArrowheads="1"/>
                  </p:cNvSpPr>
                  <p:nvPr/>
                </p:nvSpPr>
                <p:spPr bwMode="gray">
                  <a:xfrm>
                    <a:off x="420" y="1006"/>
                    <a:ext cx="104" cy="242"/>
                  </a:xfrm>
                  <a:prstGeom prst="moon">
                    <a:avLst>
                      <a:gd name="adj" fmla="val 22032"/>
                    </a:avLst>
                  </a:prstGeom>
                  <a:gradFill rotWithShape="1">
                    <a:gsLst>
                      <a:gs pos="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FFFFFF">
                          <a:alpha val="84000"/>
                        </a:srgbClr>
                      </a:gs>
                      <a:gs pos="100000">
                        <a:srgbClr val="FFFFFF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DDE89A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9" name="文本框 58"/>
                <p:cNvSpPr txBox="1"/>
                <p:nvPr/>
              </p:nvSpPr>
              <p:spPr>
                <a:xfrm>
                  <a:off x="5446114" y="3376596"/>
                  <a:ext cx="6976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语用</a:t>
                  </a:r>
                  <a:endPara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334853" y="5498200"/>
                <a:ext cx="1048364" cy="841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44145" indent="-144145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直接检索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44145" indent="-14414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词性标注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905476" y="4942138"/>
                <a:ext cx="1710274" cy="1164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4145" indent="-144145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请查询一下我的套餐余量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44145" indent="-14414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我还有多少流量？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772206" y="4301863"/>
                <a:ext cx="1584553" cy="1164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4145" indent="-144145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高级宾馆不送洗漱套装？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44145" indent="-14414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情感：负向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3795011" y="337815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无中生有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442399" y="2774380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弦外之音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243900" y="394923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表示理解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569833" y="4587030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本来面貌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5484087" y="3652947"/>
                <a:ext cx="1628440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4145" indent="-144145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精神上的芬兰人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44145" indent="-14414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不问东西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上弧形箭头 40"/>
            <p:cNvSpPr/>
            <p:nvPr/>
          </p:nvSpPr>
          <p:spPr bwMode="auto">
            <a:xfrm rot="19858643">
              <a:off x="2814903" y="3415594"/>
              <a:ext cx="1303440" cy="408693"/>
            </a:xfrm>
            <a:prstGeom prst="curvedDownArrow">
              <a:avLst/>
            </a:prstGeom>
            <a:solidFill>
              <a:srgbClr val="FF5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106686" y="333936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当前阶段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99915" y="2831081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99914" y="4718765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句子向量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99911" y="3780320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词向量学习模型的优化</a:t>
            </a: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99910" y="1887009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</a:t>
            </a:r>
            <a:r>
              <a:rPr kumimoji="1" lang="en-US" altLang="zh-CN" sz="36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8493" y="1179447"/>
            <a:ext cx="11218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CBOW/skip-gram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的输出层使用的</a:t>
            </a:r>
            <a:r>
              <a:rPr lang="en-US" altLang="zh-CN" sz="2000" dirty="0" err="1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，时间复杂度为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O(|</a:t>
            </a:r>
            <a:r>
              <a:rPr lang="en-US" sz="20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，因此计算代价很大，对大规模的训练语料来说，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训练非常耗时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493" y="2821730"/>
            <a:ext cx="29968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</a:t>
            </a:r>
            <a:r>
              <a:rPr lang="en-US" altLang="zh-CN" dirty="0" err="1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是一种对输出层进行优化的策略。</a:t>
            </a:r>
            <a:endParaRPr lang="en-US" altLang="zh-CN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输出层从原始模型单层计算概率值改为利用</a:t>
            </a:r>
            <a:r>
              <a:rPr 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Huffman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树计算概率值。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3296184" y="2140736"/>
          <a:ext cx="4537625" cy="458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4" name="Visio" r:id="rId4" imgW="4923155" imgH="5149850" progId="Visio.Drawing.11">
                  <p:embed/>
                </p:oleObj>
              </mc:Choice>
              <mc:Fallback>
                <p:oleObj name="Visio" r:id="rId4" imgW="4923155" imgH="51498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184" y="2140736"/>
                        <a:ext cx="4537625" cy="4584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圆角矩形 14"/>
          <p:cNvSpPr/>
          <p:nvPr/>
        </p:nvSpPr>
        <p:spPr>
          <a:xfrm>
            <a:off x="7833809" y="2279176"/>
            <a:ext cx="4199047" cy="4210635"/>
          </a:xfrm>
          <a:prstGeom prst="roundRect">
            <a:avLst/>
          </a:prstGeom>
          <a:gradFill flip="none" rotWithShape="1">
            <a:gsLst>
              <a:gs pos="0">
                <a:srgbClr val="77CEE3">
                  <a:tint val="66000"/>
                  <a:satMod val="160000"/>
                </a:srgbClr>
              </a:gs>
              <a:gs pos="50000">
                <a:srgbClr val="77CEE3">
                  <a:tint val="44500"/>
                  <a:satMod val="160000"/>
                </a:srgbClr>
              </a:gs>
              <a:gs pos="100000">
                <a:srgbClr val="77CEE3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CBOW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模型为例，输出层对应一颗</a:t>
            </a:r>
            <a:r>
              <a:rPr 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Huffman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，它以语料中出现过的词作为叶子节点，以各词在语料中出现的次数当作权值。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对于词典</a:t>
            </a:r>
            <a:r>
              <a:rPr lang="en-US" sz="2000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中的任意词，</a:t>
            </a:r>
            <a:r>
              <a:rPr 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Huffman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树中必存在一条从根节点到该词的唯一路径，路径上的每个分支都可以看成一个二分类问题，每一次分类都产生一个概率，将这些概率乘起来就能得到目标概率。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负采样方法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1444" y="1255779"/>
            <a:ext cx="11027391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与层次化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方法相比，负采样不再使用复杂的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Huffman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树，而是采用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随机负采样策略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，优化目标改为：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最大化正样本的概率，同时最小化负样本的概率。</a:t>
            </a:r>
            <a:endParaRPr lang="zh-CN" altLang="en-US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2648" y="2259964"/>
            <a:ext cx="4885899" cy="21426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8531" y="2514475"/>
            <a:ext cx="3794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CBOW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模型中，已知词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的上下文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，需要预测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。因此对于给定上下文，词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就是一个正样本，其他词就是负样本。但是负例样本太多了，我们怎么去选取呢？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204081" y="3065183"/>
            <a:ext cx="818866" cy="54591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91244" y="2603999"/>
            <a:ext cx="5486341" cy="133882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在语料库中，各个词出现的频率是不一样的，我们采样的时候要求高频词选中的概率较大，而低频词选中的概率较小。这就是一个带权采样的问题。 </a:t>
            </a: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276655" y="4949235"/>
          <a:ext cx="4414347" cy="747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6" name="Equation" r:id="rId4" imgW="2462530" imgH="406400" progId="Equation.DSMT4">
                  <p:embed/>
                </p:oleObj>
              </mc:Choice>
              <mc:Fallback>
                <p:oleObj name="Equation" r:id="rId4" imgW="2462530" imgH="40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55" y="4949235"/>
                        <a:ext cx="4414347" cy="7477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/>
          <p:cNvGraphicFramePr>
            <a:graphicFrameLocks noChangeAspect="1"/>
          </p:cNvGraphicFramePr>
          <p:nvPr/>
        </p:nvGraphicFramePr>
        <p:xfrm>
          <a:off x="5132590" y="4805492"/>
          <a:ext cx="961532" cy="44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7" name="Equation" r:id="rId6" imgW="609600" imgH="279400" progId="Equation.DSMT4">
                  <p:embed/>
                </p:oleObj>
              </mc:Choice>
              <mc:Fallback>
                <p:oleObj name="Equation" r:id="rId6" imgW="609600" imgH="279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590" y="4805492"/>
                        <a:ext cx="961532" cy="4426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5100896" y="5342692"/>
          <a:ext cx="993226" cy="464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8" name="Equation" r:id="rId8" imgW="596900" imgH="279400" progId="Equation.DSMT4">
                  <p:embed/>
                </p:oleObj>
              </mc:Choice>
              <mc:Fallback>
                <p:oleObj name="Equation" r:id="rId8" imgW="596900" imgH="279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96" y="5342692"/>
                        <a:ext cx="993226" cy="4645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25"/>
          <p:cNvSpPr txBox="1"/>
          <p:nvPr/>
        </p:nvSpPr>
        <p:spPr>
          <a:xfrm>
            <a:off x="6400780" y="4590529"/>
            <a:ext cx="501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表示当上下文为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时，预测词为</a:t>
            </a:r>
            <a:r>
              <a:rPr lang="en-US" i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（正样本）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6400780" y="5360736"/>
            <a:ext cx="497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表示当上下文为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时，预测词为</a:t>
            </a:r>
            <a:r>
              <a:rPr lang="en-US" altLang="zh-CN" i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（负样本）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上弧形箭头 24"/>
          <p:cNvSpPr/>
          <p:nvPr/>
        </p:nvSpPr>
        <p:spPr>
          <a:xfrm>
            <a:off x="1746686" y="4526783"/>
            <a:ext cx="3556347" cy="4224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下弧形箭头 25"/>
          <p:cNvSpPr/>
          <p:nvPr/>
        </p:nvSpPr>
        <p:spPr>
          <a:xfrm rot="308377">
            <a:off x="4061755" y="5564648"/>
            <a:ext cx="1275758" cy="35389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3" y="3076333"/>
            <a:ext cx="519533" cy="519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99915" y="2831081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99914" y="4718765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句子向量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299911" y="37803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词向量学习模型的优化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99910" y="1887009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思考这样一个问题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已知词向量，如何获得一个句子的向量？</a:t>
            </a:r>
            <a:endParaRPr lang="en-US" altLang="zh-CN" sz="4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一个好的句子向量要有哪些特性？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32" y="1419709"/>
            <a:ext cx="8996052" cy="39612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1874" y="2900472"/>
            <a:ext cx="5721069" cy="3508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操作简单；不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需要额外的模型训练，得到的句子向量是定长的，句子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向量的长度等于词向量的长度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丢失了词汇之间的顺序信息，在自然语言里，词汇之间的顺序信息对整体语义的理解非常重要，有时候语序错了，句子的意思截然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051436" cy="40128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4731" y="4029556"/>
            <a:ext cx="5721069" cy="961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向量长度是词向量的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倍，除了最大、最小和平均，当然也可以追加其他操作继续进行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36" y="1468208"/>
            <a:ext cx="9975280" cy="5049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0095" y="4344099"/>
            <a:ext cx="4380551" cy="961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是一个有监督学习模型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可以学习到词序信息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41" y="1652111"/>
            <a:ext cx="9659216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1541" y="3532087"/>
            <a:ext cx="5041338" cy="1422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，在输入端引入了字符向量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在文本分析的很多任务中，都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证明引入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向量可以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提高分析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0" y="1688225"/>
            <a:ext cx="11442138" cy="4116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8394" y="1410001"/>
            <a:ext cx="9389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</a:t>
            </a:r>
            <a:r>
              <a:rPr kumimoji="1" lang="en-US" altLang="zh-CN" sz="24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(Lexical</a:t>
            </a:r>
            <a:r>
              <a:rPr kumimoji="1" lang="en-US" altLang="zh-CN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研究词的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(morphemes)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构成、词性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1057" y="2084468"/>
            <a:ext cx="56170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形态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(morphological)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57271" y="400051"/>
            <a:ext cx="221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3" y="2730799"/>
            <a:ext cx="5036866" cy="4958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54" y="3335087"/>
            <a:ext cx="4374502" cy="394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70" y="3847947"/>
            <a:ext cx="3294129" cy="8918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90423" y="210478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分词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(segmentation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90423" y="4730624"/>
            <a:ext cx="4686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词性标注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(POS tagging)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200" b="1" dirty="0">
                <a:latin typeface="Kaiti SC" charset="-122"/>
                <a:ea typeface="Kaiti SC" charset="-122"/>
                <a:cs typeface="Kaiti SC" charset="-122"/>
              </a:rPr>
              <a:t>哥白尼</a:t>
            </a:r>
            <a:r>
              <a:rPr lang="zh-CN" altLang="en-US" sz="2200" b="1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说</a:t>
            </a:r>
            <a:endParaRPr lang="zh-CN" altLang="en-US" sz="2200" b="1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200" b="1" dirty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sz="2200" b="1" dirty="0" smtClean="0">
                <a:latin typeface="Kaiti SC" charset="-122"/>
                <a:ea typeface="Kaiti SC" charset="-122"/>
                <a:cs typeface="Kaiti SC" charset="-122"/>
              </a:rPr>
              <a:t>   哥白尼</a:t>
            </a:r>
            <a:r>
              <a:rPr lang="zh-CN" altLang="en-US" sz="2200" b="1" dirty="0">
                <a:latin typeface="Kaiti SC" charset="-122"/>
                <a:ea typeface="Kaiti SC" charset="-122"/>
                <a:cs typeface="Kaiti SC" charset="-122"/>
              </a:rPr>
              <a:t>日心</a:t>
            </a:r>
            <a:r>
              <a:rPr lang="zh-CN" altLang="en-US" sz="2200" b="1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说</a:t>
            </a:r>
            <a:endParaRPr lang="en-US" altLang="zh-CN" sz="2200" b="1" dirty="0">
              <a:solidFill>
                <a:srgbClr val="FF0000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61056" y="4669665"/>
            <a:ext cx="58266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登录词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 of vocabulary word)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41" y="2695669"/>
            <a:ext cx="4383462" cy="194555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927713" y="302805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ambiguities 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271" y="5275483"/>
            <a:ext cx="1402239" cy="33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271" y="5685327"/>
            <a:ext cx="2653185" cy="5483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873" y="5250189"/>
            <a:ext cx="2071233" cy="361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文档嵌入表示模型（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1" y="1436617"/>
            <a:ext cx="10461862" cy="4807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922" y="371916"/>
            <a:ext cx="1159885" cy="65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092044" y="1769460"/>
            <a:ext cx="4078976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742922" y="17160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092043" y="2858032"/>
            <a:ext cx="4078977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词向量学习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42922" y="28046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92044" y="3999978"/>
            <a:ext cx="4078976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742922" y="39466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5285"/>
            <a:ext cx="5655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RNN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LSTM/GRU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dirty="0">
                <a:solidFill>
                  <a:srgbClr val="FF0000"/>
                </a:solidFill>
              </a:rPr>
              <a:t>注意力机制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970" y="1800372"/>
            <a:ext cx="546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基本概念、词级分析、句章级分析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自然语言处理应用分析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3976" y="3016145"/>
            <a:ext cx="553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词向量、层级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、负采样、句向量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92044" y="5086645"/>
            <a:ext cx="4078976" cy="769711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应用与实践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42922" y="5035176"/>
            <a:ext cx="830580" cy="82308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3970" y="5117557"/>
            <a:ext cx="565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RNN</a:t>
            </a:r>
            <a:r>
              <a:rPr lang="zh-CN" altLang="en-US" dirty="0" smtClean="0"/>
              <a:t>模型应用</a:t>
            </a:r>
            <a:endParaRPr lang="en-US" altLang="zh-CN" dirty="0" smtClean="0"/>
          </a:p>
          <a:p>
            <a:r>
              <a:rPr lang="zh-CN" altLang="en-US" dirty="0" smtClean="0"/>
              <a:t>实践：电影评论情感分析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64610" y="310043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764606" y="408345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模型应用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64605" y="2139218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64610" y="30947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764604" y="505724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6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前馈神经网络与</a:t>
            </a:r>
            <a:r>
              <a:rPr kumimoji="1" lang="en-US" altLang="zh-CN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内容占位符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5" y="2168497"/>
            <a:ext cx="3431634" cy="33068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240" y="2995040"/>
            <a:ext cx="461665" cy="1429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  入  句  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3553" y="179307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隐层表示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18399" y="3155391"/>
            <a:ext cx="461665" cy="1429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  出  目  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9577" y="1516777"/>
            <a:ext cx="6532368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层与层之间有连接，每层的节点之间是无连接的。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输入和输出的维数都是固定的，不能任意改变。无法处理变长的序列数据。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词汇节点位置无关，无法对语言中的词序进行建模。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157399" y="4019413"/>
            <a:ext cx="4835136" cy="145593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举个例子：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普的儿子是谁？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谁的儿子是特朗普？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各种处理任务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838200" y="14309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变长输入</a:t>
            </a:r>
            <a:endParaRPr lang="en-US" altLang="zh-CN" dirty="0" smtClean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不同大小的图片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时长不一的视频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长短不同的句子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序列长度不同的对话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3"/>
          <p:cNvSpPr txBox="1"/>
          <p:nvPr/>
        </p:nvSpPr>
        <p:spPr>
          <a:xfrm>
            <a:off x="6172200" y="1444077"/>
            <a:ext cx="57795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相互依赖</a:t>
            </a:r>
            <a:endParaRPr lang="en-US" altLang="zh-CN" dirty="0" smtClean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视频由连续的图片组成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词义取决于上下文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情感取决于上下文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64782" y="4789088"/>
            <a:ext cx="3141541" cy="1322178"/>
            <a:chOff x="6766801" y="4084550"/>
            <a:chExt cx="3469217" cy="143457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01" y="4084550"/>
              <a:ext cx="1478582" cy="143457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624" y="4128625"/>
              <a:ext cx="1342394" cy="134642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8150659" y="4558843"/>
              <a:ext cx="809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CC0099"/>
                  </a:solidFill>
                </a:rPr>
                <a:t>OR</a:t>
              </a:r>
              <a:endParaRPr lang="en-US" sz="3200" dirty="0">
                <a:solidFill>
                  <a:srgbClr val="CC0099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9" y="4286930"/>
            <a:ext cx="2826582" cy="21533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59" y="4987954"/>
            <a:ext cx="4794428" cy="794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394705" y="1328840"/>
            <a:ext cx="11268829" cy="5124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循环神经网络（ 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Recurrent Neural Network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也叫递归神经网络。这里为了区别与另外一种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递归神经网络（ </a:t>
            </a:r>
            <a:r>
              <a:rPr lang="en-US" altLang="zh-CN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Recursive Neural Network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我们称为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通过使用带自反馈（隐藏层）的神经元，能够处理任意长度的序列。循环神经网络比前馈神经网络更加符合生物神经网络的结构。已经被广泛应用在语音识别、图像处理、语言模型以及自然语言生成等任务上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140" y="2797062"/>
            <a:ext cx="6557319" cy="18803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04564" y="46774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35251" y="24330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76668" y="46774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476668" y="243300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63977" y="36278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隐藏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50859" y="362787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隐藏</a:t>
            </a:r>
            <a:r>
              <a:rPr lang="zh-CN" altLang="en-US" dirty="0" smtClean="0"/>
              <a:t>层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38" y="1755051"/>
            <a:ext cx="5423575" cy="2147590"/>
          </a:xfrm>
          <a:prstGeom prst="rect">
            <a:avLst/>
          </a:prstGeom>
        </p:spPr>
      </p:pic>
      <p:pic>
        <p:nvPicPr>
          <p:cNvPr id="3" name="内容占位符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93" y="3560314"/>
            <a:ext cx="2704959" cy="18423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9554" y="4571704"/>
            <a:ext cx="4593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根据一个给定的拓扑结构，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进行词的语义组合。</a:t>
            </a:r>
          </a:p>
        </p:txBody>
      </p:sp>
      <p:sp>
        <p:nvSpPr>
          <p:cNvPr id="5" name="矩形 4"/>
          <p:cNvSpPr/>
          <p:nvPr/>
        </p:nvSpPr>
        <p:spPr>
          <a:xfrm>
            <a:off x="6572922" y="2149755"/>
            <a:ext cx="4292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给定一个二叉句法树,</a:t>
            </a:r>
          </a:p>
          <a:p>
            <a:pPr algn="ctr"/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aseline="-25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</a:t>
            </a:r>
            <a:r>
              <a:rPr lang="zh-CN" altLang="en-US" sz="2400" baseline="-25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),(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aseline="-25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bc)), </a:t>
            </a:r>
            <a:endParaRPr lang="en-US" altLang="zh-CN" sz="2400" dirty="0" smtClean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4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由子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节点计算得到。</a:t>
            </a:r>
          </a:p>
        </p:txBody>
      </p:sp>
      <p:sp>
        <p:nvSpPr>
          <p:cNvPr id="6" name="矩形 5"/>
          <p:cNvSpPr/>
          <p:nvPr/>
        </p:nvSpPr>
        <p:spPr>
          <a:xfrm>
            <a:off x="719136" y="5757312"/>
            <a:ext cx="110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R. Socher et al.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Parsing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compositional vector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grammars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In: Proceedings of ACL. 2013.</a:t>
            </a:r>
          </a:p>
        </p:txBody>
      </p:sp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递归神经网络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简单循环神经网络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838200" y="139914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假设时刻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时，输入为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，隐层状态（隐层神经元活性）为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="1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="1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不仅和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当前时刻的输入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相关，也和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上一个时刻的隐层状态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一般我们使用如下函数：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ts val="3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ts val="3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这里，</a:t>
            </a:r>
            <a:r>
              <a:rPr lang="zh-CN" altLang="en-US" i="1" dirty="0">
                <a:solidFill>
                  <a:srgbClr val="0432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是非线性函数，通常为 </a:t>
            </a:r>
            <a:r>
              <a:rPr lang="en-US" altLang="zh-CN" i="1" dirty="0" err="1">
                <a:solidFill>
                  <a:srgbClr val="0432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sigmod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函数或 </a:t>
            </a:r>
            <a:r>
              <a:rPr lang="zh-CN" altLang="en-US" i="1" dirty="0">
                <a:solidFill>
                  <a:srgbClr val="0432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tanh 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06521" y="2873170"/>
                <a:ext cx="54872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zh-CN" altLang="en-US" sz="3200" i="1" baseline="-2500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b="1" i="1" dirty="0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zh-CN" altLang="en-US" sz="32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CN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21" y="2873170"/>
                <a:ext cx="5487296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21" y="4403977"/>
            <a:ext cx="7598296" cy="2115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10996" y="2922314"/>
                <a:ext cx="3880678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𝑠𝑜𝑓𝑡𝑚𝑎𝑥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996" y="2922314"/>
                <a:ext cx="3880678" cy="5522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64610" y="310043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764606" y="408345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模型应用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64605" y="2139218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64610" y="3094720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764604" y="505724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长期依赖的问题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70" y="1421191"/>
            <a:ext cx="8495013" cy="5231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9" y="2588254"/>
            <a:ext cx="3639221" cy="30392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9959" y="1354376"/>
            <a:ext cx="10876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句法</a:t>
            </a:r>
            <a:r>
              <a:rPr kumimoji="1" lang="en-US" altLang="zh-CN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(Syntax)</a:t>
            </a:r>
            <a:r>
              <a:rPr kumimoji="1" lang="zh-CN" altLang="en-US" sz="2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研究句子结构成分之间的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关系和组成句子序列的规则 </a:t>
            </a:r>
          </a:p>
        </p:txBody>
      </p:sp>
      <p:sp>
        <p:nvSpPr>
          <p:cNvPr id="8" name="矩形 7"/>
          <p:cNvSpPr/>
          <p:nvPr/>
        </p:nvSpPr>
        <p:spPr>
          <a:xfrm>
            <a:off x="683141" y="2025515"/>
            <a:ext cx="53747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saw a girl with a telescope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57271" y="400051"/>
            <a:ext cx="221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3286" y="5710151"/>
            <a:ext cx="38828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saw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girl with a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telescope.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我看见一个戴望远镜的女孩。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1" y="2671678"/>
            <a:ext cx="3814299" cy="29550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0006" y="5663303"/>
            <a:ext cx="4120990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saw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girl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a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telescope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我用望远镜看见一个女孩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03043" y="2690728"/>
            <a:ext cx="3864481" cy="3901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包含两个部分“高”和“个子”，但这两种表述具有不同的关系类型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“高个子”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可以充当名词性元素，可以与动词“喜欢”构成一个更大的句子成分；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而“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个子高”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是一个基本的具有主谓的句子结构。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64693" y="2044565"/>
            <a:ext cx="41510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“高个子”和“个子高”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改进方案：长短时记忆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4685" y="1265175"/>
            <a:ext cx="1101227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长短时记忆神经网络（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Long Short-Term Memory Neural Network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）是循环神经网络的一个变体，可以有效地解决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长期依赖问题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</a:p>
          <a:p>
            <a:pPr>
              <a:lnSpc>
                <a:spcPts val="3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模型的关键是引入了一组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记忆单元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Units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），允许网络可以学习何时遗忘历史信息，何时用新信息更新记忆单元。在时刻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时，记忆单元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记录了到当前时刻为止的所有历史信息，并受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三个“门”控制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：输入门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遗忘门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和输出门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。三个门的元素的值在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 1]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11" y="2045247"/>
            <a:ext cx="6170555" cy="2822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523415" y="1565613"/>
            <a:ext cx="6275201" cy="567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1"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核心：记忆（细胞状态）和门机制</a:t>
            </a:r>
            <a:endParaRPr lang="zh-CN" altLang="en-US" sz="24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822" y="2652831"/>
            <a:ext cx="6236008" cy="19242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43" y="3244271"/>
            <a:ext cx="1090484" cy="13328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08186" y="2202223"/>
            <a:ext cx="58592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3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门</a:t>
            </a:r>
            <a:r>
              <a:rPr lang="en-US" altLang="zh-CN" dirty="0"/>
              <a:t>(Gate)</a:t>
            </a:r>
            <a:r>
              <a:rPr lang="zh-CN" altLang="en-US" dirty="0"/>
              <a:t>是一种可选地让信息通过的方式。 它由一个</a:t>
            </a:r>
            <a:r>
              <a:rPr lang="en-US" altLang="zh-CN" dirty="0"/>
              <a:t>Sigmoid</a:t>
            </a:r>
            <a:r>
              <a:rPr lang="zh-CN" altLang="en-US" dirty="0"/>
              <a:t>神经网络层和一个点乘法运算组成。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575" y="4706541"/>
            <a:ext cx="53076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3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Sigmoid</a:t>
            </a:r>
            <a:r>
              <a:rPr lang="zh-CN" altLang="en-US" dirty="0"/>
              <a:t>神经网络层输出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之间的数字，这个数字描述每个组件有多少信息可以通过， </a:t>
            </a:r>
            <a:r>
              <a:rPr lang="en-US" altLang="zh-CN" dirty="0"/>
              <a:t>0</a:t>
            </a:r>
            <a:r>
              <a:rPr lang="zh-CN" altLang="en-US" dirty="0"/>
              <a:t>表示不通过任何信息，</a:t>
            </a:r>
            <a:r>
              <a:rPr lang="en-US" altLang="zh-CN" dirty="0"/>
              <a:t>1</a:t>
            </a:r>
            <a:r>
              <a:rPr lang="zh-CN" altLang="en-US" dirty="0"/>
              <a:t>表示全部通过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4196" y="4780106"/>
            <a:ext cx="58239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细胞的状态在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整条链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上运行，只有一些小的线性操作作用其上，信息很容易保持不变的流过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整条链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Forget Gate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3" y="1567523"/>
            <a:ext cx="4007806" cy="289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33087" y="1948618"/>
                <a:ext cx="4619895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𝝈</m:t>
                      </m:r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𝒇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𝒇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87" y="1948618"/>
                <a:ext cx="4619895" cy="5640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795586" y="2673838"/>
            <a:ext cx="573216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遗忘门决定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我们要从细胞状态中丢弃什么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它查看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个隐藏状态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为状态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上一个状态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中的每个数字输出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代表完全保留，而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代表彻底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2851" y="4785356"/>
            <a:ext cx="51772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以语言模型为例，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细胞状态可能包括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当前主语的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性别，从而决定使用正确的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代词（它</a:t>
            </a:r>
            <a:r>
              <a:rPr lang="en-US" altLang="zh-CN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en-US" altLang="zh-CN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她）， 当看到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新主语时，需要忘记旧主语的性别。</a:t>
            </a:r>
            <a:endParaRPr lang="en-US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Gate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05" y="2160509"/>
            <a:ext cx="4284027" cy="2970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713423" y="1519796"/>
                <a:ext cx="5691104" cy="96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𝝈</m:t>
                      </m:r>
                      <m:d>
                        <m:d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b="1" dirty="0">
                  <a:solidFill>
                    <a:srgbClr val="CC0099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𝒕𝒂𝒏𝒉</m:t>
                      </m:r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𝑪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𝑪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23" y="1519796"/>
                <a:ext cx="5691104" cy="9676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216685" y="2673838"/>
                <a:ext cx="6311061" cy="374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输入门决定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我们要在细胞状态中存储什么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，输入门的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Sigmoid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层决定了我们将更新哪些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然后，一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tanh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层创建候选向量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该向量将会被加到细胞的状态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最后，结合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这两个向量来创建更新值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685" y="2673838"/>
                <a:ext cx="6311061" cy="3749040"/>
              </a:xfrm>
              <a:prstGeom prst="rect">
                <a:avLst/>
              </a:prstGeom>
              <a:blipFill rotWithShape="0">
                <a:blip r:embed="rId4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Memory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5" y="2255984"/>
            <a:ext cx="4135501" cy="2849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16356" y="1799837"/>
                <a:ext cx="3840218" cy="53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zh-CN" altLang="en-US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zh-CN" altLang="en-US" sz="28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356" y="1799837"/>
                <a:ext cx="3840218" cy="5367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451249" y="2623382"/>
                <a:ext cx="5473787" cy="2357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现在是时候去更新上一个状态值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t−1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了，将其更新为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en-US" altLang="zh-CN" sz="20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将上一个状态值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以此表达期待忘记的部分。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之后将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得到的值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zh-CN" altLang="en-US" sz="2000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。这个得到的是新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的状态值</a:t>
                </a:r>
                <a:endPara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49" y="2623382"/>
                <a:ext cx="5473787" cy="2357505"/>
              </a:xfrm>
              <a:prstGeom prst="rect">
                <a:avLst/>
              </a:prstGeom>
              <a:blipFill rotWithShape="1">
                <a:blip r:embed="rId4"/>
                <a:stretch>
                  <a:fillRect l="-1002" b="-3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 Gate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43799"/>
            <a:ext cx="4096003" cy="2947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788035" y="1497381"/>
                <a:ext cx="39676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𝒐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𝝈</m:t>
                      </m:r>
                      <m:d>
                        <m:dPr>
                          <m:ctrlP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b="1" i="1">
                                      <a:solidFill>
                                        <a:srgbClr val="CC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CC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400" b="1" dirty="0">
                  <a:solidFill>
                    <a:srgbClr val="CC0099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𝒐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zh-CN" altLang="en-US" sz="24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</a:rPr>
                        <m:t>𝒕𝒂𝒏𝒉</m:t>
                      </m:r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zh-CN" sz="2400" b="1" i="1">
                              <a:solidFill>
                                <a:srgbClr val="CC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2400" b="1" i="1">
                          <a:solidFill>
                            <a:srgbClr val="CC00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35" y="1497381"/>
                <a:ext cx="3967625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615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418359" y="2623382"/>
            <a:ext cx="54737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输出门决定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什么，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此输出将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基于当前的细胞状态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，决定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了我们要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输出细胞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状态的哪些部分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，将细胞状态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（将值规范化到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之间），并将其乘以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门的输出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，至此完成了输出门决定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的那些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部分信息的输出。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3597" y="5114334"/>
            <a:ext cx="57077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的例子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，当看到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主题词，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考虑到后面可能出现的词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，可能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需要输出与动词相关的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信息，比如单数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复数，需要根据主题信息来决定具体输出什么。</a:t>
            </a:r>
            <a:endParaRPr lang="en-US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Short Term Memory (LSTM)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7" y="1161530"/>
            <a:ext cx="8584243" cy="519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门限循环单元：</a:t>
            </a:r>
            <a:r>
              <a:rPr kumimoji="1"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" y="1366960"/>
            <a:ext cx="8063041" cy="5244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21698" y="2249823"/>
            <a:ext cx="3578659" cy="31288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门限循环单元（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Gated Recurrent Unit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）是一种比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更加简化的版本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中，输入门和遗忘门是互补关系，因为同时用两个门比较冗余。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将输入门与和遗忘门合并成一个门：更新门（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Gate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），同时还合并了记忆单元和隐藏神经元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</a:t>
            </a:r>
            <a:r>
              <a:rPr kumimoji="1"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(Stack)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440754" y="4558843"/>
                <a:ext cx="11321456" cy="18814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2000" dirty="0" smtClean="0">
                    <a:solidFill>
                      <a:srgbClr val="CC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循环神经网络的深度是一个有争议的话题</a:t>
                </a:r>
                <a:endParaRPr lang="en-US" altLang="zh-CN" sz="2000" dirty="0" smtClean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一方面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来说，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如果把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循环网络按时间展开，不同时刻的状态之间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非线性连接，循环网络已经是一个非常深的网络了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另一方面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来说，这个网络是非常浅的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。隐藏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状态到输出（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），以及输入到隐藏状态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）之间的转换只有一个非线性函数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54" y="4558843"/>
                <a:ext cx="11321456" cy="1881428"/>
              </a:xfrm>
              <a:prstGeom prst="rect">
                <a:avLst/>
              </a:prstGeom>
              <a:blipFill rotWithShape="0">
                <a:blip r:embed="rId2"/>
                <a:stretch>
                  <a:fillRect l="-485" t="-1948" r="-377" b="-5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6" name="内容占位符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33" y="1358511"/>
            <a:ext cx="6782946" cy="3101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双向循环神经网络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60" y="2404886"/>
            <a:ext cx="6993256" cy="26610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380" y="1311573"/>
            <a:ext cx="111701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ts val="2600"/>
              </a:lnSpc>
            </a:pP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我今天不舒服，我打算</a:t>
            </a:r>
            <a:r>
              <a:rPr lang="en-US" altLang="zh-CN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ts val="2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只根据‘不舒服‘，可能推出我打算‘去医院‘，‘睡觉‘，‘请假‘等等，但如果加上后面的‘一天‘，能选择的范围就变小了，‘去医院‘这种就不能选了，而‘请假‘‘休息‘之类的被选择概率就会更大</a:t>
            </a:r>
          </a:p>
          <a:p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50099" y="5065892"/>
            <a:ext cx="91505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时刻到</a:t>
            </a:r>
            <a:r>
              <a:rPr lang="en-US" altLang="zh-CN" b="1" dirty="0" err="1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正向计算一遍，得到并保存每个时刻</a:t>
            </a:r>
            <a:r>
              <a:rPr lang="zh-CN" altLang="en-US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Backward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 dirty="0" err="1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时刻到</a:t>
            </a:r>
            <a:r>
              <a:rPr lang="en-US" altLang="zh-CN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计算一遍，得到并保存每个时刻</a:t>
            </a:r>
            <a:r>
              <a:rPr lang="zh-CN" altLang="en-US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在每个时刻结合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层的相应时刻输出的结果得到最终的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490" y="1341567"/>
            <a:ext cx="10985643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r>
              <a:rPr kumimoji="1"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(Semantics)</a:t>
            </a:r>
            <a:r>
              <a:rPr kumimoji="1"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kumimoji="1"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研究如何从一个语句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中词的意义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这些词在该语句的句法结构中的作用来推导出该语句的意义。 </a:t>
            </a:r>
          </a:p>
        </p:txBody>
      </p:sp>
      <p:sp>
        <p:nvSpPr>
          <p:cNvPr id="8" name="矩形 7"/>
          <p:cNvSpPr/>
          <p:nvPr/>
        </p:nvSpPr>
        <p:spPr>
          <a:xfrm>
            <a:off x="4305836" y="3846273"/>
            <a:ext cx="59137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苹果和梨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苹果和华为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火烧圆明园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驴肉火烧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7271" y="400051"/>
            <a:ext cx="221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1130" y="2836913"/>
            <a:ext cx="3609001" cy="69249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这句话说了</a:t>
            </a:r>
            <a:r>
              <a:rPr lang="zh-CN" altLang="en-US" sz="2600" b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什么？含义</a:t>
            </a:r>
            <a:endParaRPr lang="zh-CN" altLang="en-US" sz="26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64610" y="310043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764606" y="4083456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模型应用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64605" y="2139218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64610" y="30947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764604" y="5057246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80318" y="1381036"/>
            <a:ext cx="10812332" cy="4631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输入为序列，输出为类别。比如在文本分类中，</a:t>
            </a:r>
            <a:r>
              <a:rPr lang="zh-CN" altLang="en-US" sz="2400" b="1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输入数据为单词的序列，输出为该文本的类别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994" y="3375767"/>
            <a:ext cx="4568538" cy="20382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应用：序列到类别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8" y="2991313"/>
            <a:ext cx="5784374" cy="2807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28338" y="1366046"/>
            <a:ext cx="10812332" cy="4631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输入和输出同步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即每一时刻都有输入和输出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。比如在序列标注问题，每个时刻的输入都需要有一个输出。</a:t>
            </a: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输入序列和输出序列的长度相同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应用：同步序列到序列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01" y="2749113"/>
            <a:ext cx="7019925" cy="2962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0303" y="1321321"/>
            <a:ext cx="90497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中文分词：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任何网购退款均无需提供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网购退款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何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</a:t>
            </a:r>
          </a:p>
          <a:p>
            <a:pPr>
              <a:lnSpc>
                <a:spcPts val="3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级别的序列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输入：汉字序列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输出：标签序列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序列到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2" descr="“LSTM CRF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56" y="3067911"/>
            <a:ext cx="4683832" cy="35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13036" y="381549"/>
            <a:ext cx="10042391" cy="66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序列到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内容占位符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4" y="2805563"/>
            <a:ext cx="4497143" cy="3054877"/>
          </a:xfrm>
          <a:prstGeom prst="rect">
            <a:avLst/>
          </a:prstGeom>
        </p:spPr>
      </p:pic>
      <p:pic>
        <p:nvPicPr>
          <p:cNvPr id="6" name="内容占位符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68" y="2894892"/>
            <a:ext cx="5700924" cy="2770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6783" y="1427517"/>
            <a:ext cx="1081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单词序列，每个时刻的输入状态是一个单词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为每个单词输出一个标签，标识每个单词是否是特定命名实体的起始位置、中间位置、结束位置等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62285" y="1186164"/>
            <a:ext cx="10716397" cy="4631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输入和输出不需要有严格的对应关系。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比如在机器翻译中，输入为源语言的单词序列，输出为目标语言的单词序列。输入和输出序列并不需要保持相同的长度。</a:t>
            </a:r>
          </a:p>
        </p:txBody>
      </p:sp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到序列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82" y="2874992"/>
            <a:ext cx="10172700" cy="231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异步序列到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endParaRPr kumimoji="1"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35593" y="1458478"/>
            <a:ext cx="8962016" cy="17793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基于神经网络的机器翻译模型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用来编码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用来解码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16783" y="217115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432FF"/>
                </a:solidFill>
              </a:rPr>
              <a:t>seq2seq</a:t>
            </a:r>
            <a:endParaRPr lang="zh-CN" altLang="en-US" sz="2400" dirty="0">
              <a:solidFill>
                <a:srgbClr val="0432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1110" y="2632817"/>
            <a:ext cx="233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432FF"/>
                </a:solidFill>
              </a:rPr>
              <a:t>encoder-decoder</a:t>
            </a:r>
            <a:endParaRPr lang="zh-CN" altLang="en-US" sz="2400" dirty="0">
              <a:solidFill>
                <a:srgbClr val="0432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0" y="3292864"/>
            <a:ext cx="7152451" cy="15214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19" y="2044423"/>
            <a:ext cx="2878711" cy="3403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88125" y="5124589"/>
                <a:ext cx="7433611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0432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编码：读入源句子（变长向量），转换成一个固定的上下文向量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altLang="zh-CN" sz="2000" b="1" dirty="0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432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解码：给定上下文和之前预测的词，预测下一个翻译的</a:t>
                </a:r>
                <a:r>
                  <a:rPr lang="zh-CN" altLang="en-US" sz="2000" dirty="0" smtClean="0">
                    <a:solidFill>
                      <a:srgbClr val="0432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词</a:t>
                </a:r>
                <a:endParaRPr lang="zh-CN" altLang="en-US" sz="2000" dirty="0">
                  <a:solidFill>
                    <a:srgbClr val="043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25" y="5124589"/>
                <a:ext cx="7433611" cy="961289"/>
              </a:xfrm>
              <a:prstGeom prst="rect">
                <a:avLst/>
              </a:prstGeom>
              <a:blipFill rotWithShape="1">
                <a:blip r:embed="rId4"/>
                <a:stretch>
                  <a:fillRect l="-902" b="-10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异步序列到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对话系统</a:t>
            </a:r>
            <a:endParaRPr kumimoji="1"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81" y="2618210"/>
            <a:ext cx="7532287" cy="37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78860" y="1434099"/>
            <a:ext cx="6670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：对话中的上文（问句），例如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are you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：对话中的下句（回复句），例如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 am fine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看图说话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60" y="2145319"/>
            <a:ext cx="6096000" cy="3971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59125" y="1513036"/>
            <a:ext cx="8637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输入是一张图片，输出是一句对图片进行描述的文本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自动摘要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9125" y="1513036"/>
            <a:ext cx="1042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输入是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一篇文章的原文（长文本），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是对原文的精简概述（短文本）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22" y="2313410"/>
            <a:ext cx="3368150" cy="4197213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552184" y="4025991"/>
            <a:ext cx="970695" cy="5460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05" y="2798142"/>
            <a:ext cx="4200452" cy="2796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4032" y="1348550"/>
            <a:ext cx="1065786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语用</a:t>
            </a:r>
            <a:r>
              <a:rPr kumimoji="1" lang="en-US" altLang="zh-CN" sz="26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(Pragmatics)</a:t>
            </a:r>
            <a:r>
              <a:rPr kumimoji="1" lang="zh-CN" altLang="en-US" sz="26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kumimoji="1"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不同上下文中的语句的应用，以及上下文对语句理解所产生的影响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4597" y="3127176"/>
            <a:ext cx="9950735" cy="206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Lee decided to go to the store. He walked into the carport, only to find his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bike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have a flat tire.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Jack took out a match. 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candle.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6132964" y="2221138"/>
            <a:ext cx="4213151" cy="1007178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Lee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打算怎么去商店？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745367" y="5224282"/>
            <a:ext cx="4269463" cy="1007178"/>
            <a:chOff x="562102" y="4634812"/>
            <a:chExt cx="4269463" cy="1007178"/>
          </a:xfrm>
        </p:grpSpPr>
        <p:sp>
          <p:nvSpPr>
            <p:cNvPr id="11" name="云形标注 10"/>
            <p:cNvSpPr/>
            <p:nvPr/>
          </p:nvSpPr>
          <p:spPr>
            <a:xfrm rot="10800000">
              <a:off x="562102" y="4634812"/>
              <a:ext cx="4269463" cy="1007178"/>
            </a:xfrm>
            <a:prstGeom prst="cloud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5830" y="4949757"/>
              <a:ext cx="37160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lit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取什么含义？点燃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 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照亮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557271" y="400051"/>
            <a:ext cx="221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自动写诗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9125" y="1513036"/>
            <a:ext cx="1042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输入的是诗歌第一句</a:t>
            </a: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等信息，输出的是完整的一首诗。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01" y="1974701"/>
            <a:ext cx="6579681" cy="44129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09904" y="3236581"/>
            <a:ext cx="39930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两首诗中有一首是计算机生成的，另一首是宋代诗人葛绍体所作，请读者猜一下哪首是计算机写的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诗？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自动作曲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9125" y="1513036"/>
            <a:ext cx="1042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输入的是前几个旋律，输出的是完整的一首曲子。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19" y="2144564"/>
            <a:ext cx="6098045" cy="38112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983" y="2690573"/>
            <a:ext cx="381548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哈杰里斯和帕切特开发了一个名为“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DeepBach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深度巴赫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的神经网络。经过训练，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DeepBach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能够创作出与巴赫风格高度相近的作品，几乎到了“以假乱真”的地步。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中的常见任务和应用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7" y="1410080"/>
            <a:ext cx="9547768" cy="4476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764610" y="3100435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764606" y="4083456"/>
            <a:ext cx="5030967" cy="76971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模型应用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332" y="400051"/>
            <a:ext cx="47897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64605" y="2139218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64610" y="3094720"/>
            <a:ext cx="5030967" cy="769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764604" y="5057246"/>
            <a:ext cx="5030967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模型存在的问题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79" y="1411205"/>
            <a:ext cx="8361946" cy="4948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77" y="1419710"/>
            <a:ext cx="8698832" cy="4920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75" y="1814682"/>
            <a:ext cx="7465079" cy="44246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838" y="1353017"/>
            <a:ext cx="254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i="1" baseline="-25000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如何计算？</a:t>
            </a:r>
            <a:endParaRPr lang="en-US" sz="2400" dirty="0">
              <a:solidFill>
                <a:srgbClr val="CC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837" y="1415345"/>
            <a:ext cx="254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400" i="1" baseline="-25000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如何计算？</a:t>
            </a:r>
            <a:endParaRPr lang="en-US" sz="2400" dirty="0">
              <a:solidFill>
                <a:srgbClr val="CC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20" y="1646178"/>
            <a:ext cx="7838574" cy="4722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818" y="1415346"/>
            <a:ext cx="254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err="1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ij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如何计算？</a:t>
            </a:r>
            <a:endParaRPr lang="en-US" sz="2400" dirty="0">
              <a:solidFill>
                <a:srgbClr val="CC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80" y="1877011"/>
            <a:ext cx="7477627" cy="47315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14710" y="4361447"/>
            <a:ext cx="25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432FF"/>
                </a:solidFill>
              </a:rPr>
              <a:t>通过</a:t>
            </a:r>
            <a:r>
              <a:rPr lang="zh-CN" altLang="en-US" b="1" dirty="0" smtClean="0">
                <a:solidFill>
                  <a:srgbClr val="0432FF"/>
                </a:solidFill>
              </a:rPr>
              <a:t>输出端</a:t>
            </a:r>
            <a:r>
              <a:rPr lang="zh-CN" altLang="en-US" dirty="0" smtClean="0">
                <a:solidFill>
                  <a:srgbClr val="0432FF"/>
                </a:solidFill>
              </a:rPr>
              <a:t>的前一个状态</a:t>
            </a:r>
            <a:r>
              <a:rPr lang="en-US" altLang="zh-CN" b="1" i="1" dirty="0" smtClean="0">
                <a:solidFill>
                  <a:srgbClr val="0432FF"/>
                </a:solidFill>
              </a:rPr>
              <a:t>h</a:t>
            </a:r>
            <a:r>
              <a:rPr lang="en-US" altLang="zh-CN" b="1" i="1" baseline="30000" dirty="0" smtClean="0">
                <a:solidFill>
                  <a:srgbClr val="0432FF"/>
                </a:solidFill>
              </a:rPr>
              <a:t>’</a:t>
            </a:r>
            <a:r>
              <a:rPr lang="en-US" altLang="zh-CN" b="1" i="1" baseline="-25000" dirty="0" smtClean="0">
                <a:solidFill>
                  <a:srgbClr val="0432FF"/>
                </a:solidFill>
              </a:rPr>
              <a:t>i-1</a:t>
            </a:r>
            <a:r>
              <a:rPr lang="zh-CN" altLang="en-US" dirty="0" smtClean="0">
                <a:solidFill>
                  <a:srgbClr val="0432FF"/>
                </a:solidFill>
              </a:rPr>
              <a:t>，计算</a:t>
            </a:r>
            <a:r>
              <a:rPr lang="zh-CN" altLang="en-US" b="1" dirty="0" smtClean="0">
                <a:solidFill>
                  <a:srgbClr val="0432FF"/>
                </a:solidFill>
              </a:rPr>
              <a:t>输入端</a:t>
            </a:r>
            <a:r>
              <a:rPr lang="zh-CN" altLang="en-US" dirty="0" smtClean="0">
                <a:solidFill>
                  <a:srgbClr val="0432FF"/>
                </a:solidFill>
              </a:rPr>
              <a:t>每一个</a:t>
            </a:r>
            <a:r>
              <a:rPr lang="en-US" altLang="zh-CN" b="1" i="1" dirty="0" err="1" smtClean="0">
                <a:solidFill>
                  <a:srgbClr val="0432FF"/>
                </a:solidFill>
              </a:rPr>
              <a:t>h</a:t>
            </a:r>
            <a:r>
              <a:rPr lang="en-US" altLang="zh-CN" b="1" i="1" baseline="-25000" dirty="0" err="1" smtClean="0">
                <a:solidFill>
                  <a:srgbClr val="0432FF"/>
                </a:solidFill>
              </a:rPr>
              <a:t>j</a:t>
            </a:r>
            <a:r>
              <a:rPr lang="zh-CN" altLang="en-US" dirty="0" smtClean="0">
                <a:solidFill>
                  <a:srgbClr val="0432FF"/>
                </a:solidFill>
              </a:rPr>
              <a:t>的</a:t>
            </a:r>
            <a:r>
              <a:rPr lang="en-US" altLang="zh-CN" dirty="0" smtClean="0">
                <a:solidFill>
                  <a:srgbClr val="0432FF"/>
                </a:solidFill>
              </a:rPr>
              <a:t>attention</a:t>
            </a:r>
            <a:r>
              <a:rPr lang="zh-CN" altLang="en-US" dirty="0" smtClean="0">
                <a:solidFill>
                  <a:srgbClr val="0432FF"/>
                </a:solidFill>
              </a:rPr>
              <a:t>，即</a:t>
            </a:r>
            <a:r>
              <a:rPr lang="en-US" altLang="zh-CN" b="1" i="1" dirty="0" err="1">
                <a:solidFill>
                  <a:srgbClr val="0432FF"/>
                </a:solidFill>
              </a:rPr>
              <a:t>a</a:t>
            </a:r>
            <a:r>
              <a:rPr lang="en-US" altLang="zh-CN" b="1" i="1" baseline="-25000" dirty="0" err="1">
                <a:solidFill>
                  <a:srgbClr val="0432FF"/>
                </a:solidFill>
              </a:rPr>
              <a:t>ij</a:t>
            </a:r>
            <a:endParaRPr lang="en-US" b="1" dirty="0">
              <a:solidFill>
                <a:srgbClr val="0432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90332" y="400051"/>
            <a:ext cx="1006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机器翻译中的注意力机制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37" y="1542599"/>
            <a:ext cx="4088110" cy="40435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06" y="1542599"/>
            <a:ext cx="6744020" cy="3925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8066" y="5682302"/>
            <a:ext cx="920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源语言词，目标语言词</a:t>
            </a:r>
            <a:r>
              <a:rPr lang="en-US" altLang="zh-CN" sz="20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的注意力权重基本与两个词互为翻译的情况一致</a:t>
            </a:r>
            <a:endParaRPr lang="en-US" sz="2000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7443</Words>
  <Application>Microsoft Office PowerPoint</Application>
  <PresentationFormat>宽屏</PresentationFormat>
  <Paragraphs>730</Paragraphs>
  <Slides>103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19" baseType="lpstr">
      <vt:lpstr>Heiti SC Light</vt:lpstr>
      <vt:lpstr>Kaiti SC</vt:lpstr>
      <vt:lpstr>黑体</vt:lpstr>
      <vt:lpstr>黑体-简</vt:lpstr>
      <vt:lpstr>华文新魏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wenyu</cp:lastModifiedBy>
  <cp:revision>456</cp:revision>
  <dcterms:created xsi:type="dcterms:W3CDTF">2018-09-09T14:30:00Z</dcterms:created>
  <dcterms:modified xsi:type="dcterms:W3CDTF">2019-08-05T00:29:06Z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